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1" r:id="rId6"/>
    <p:sldId id="263" r:id="rId7"/>
    <p:sldId id="270" r:id="rId8"/>
    <p:sldId id="262" r:id="rId9"/>
    <p:sldId id="271" r:id="rId10"/>
    <p:sldId id="272" r:id="rId11"/>
    <p:sldId id="265" r:id="rId12"/>
    <p:sldId id="267" r:id="rId13"/>
    <p:sldId id="273" r:id="rId14"/>
    <p:sldId id="274" r:id="rId15"/>
    <p:sldId id="275" r:id="rId16"/>
    <p:sldId id="276" r:id="rId17"/>
    <p:sldId id="277" r:id="rId18"/>
    <p:sldId id="278" r:id="rId19"/>
    <p:sldId id="279" r:id="rId20"/>
    <p:sldId id="280" r:id="rId21"/>
    <p:sldId id="285" r:id="rId22"/>
    <p:sldId id="282" r:id="rId23"/>
    <p:sldId id="286" r:id="rId24"/>
    <p:sldId id="287" r:id="rId25"/>
    <p:sldId id="288" r:id="rId26"/>
    <p:sldId id="289" r:id="rId27"/>
    <p:sldId id="290" r:id="rId28"/>
    <p:sldId id="291" r:id="rId29"/>
    <p:sldId id="284" r:id="rId30"/>
    <p:sldId id="292" r:id="rId31"/>
    <p:sldId id="293" r:id="rId32"/>
    <p:sldId id="295"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2D8"/>
    <a:srgbClr val="793E7C"/>
    <a:srgbClr val="0A0B0B"/>
    <a:srgbClr val="014B84"/>
    <a:srgbClr val="00548B"/>
    <a:srgbClr val="01396C"/>
    <a:srgbClr val="005A95"/>
    <a:srgbClr val="003A6C"/>
    <a:srgbClr val="003C6F"/>
    <a:srgbClr val="00396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32" autoAdjust="0"/>
    <p:restoredTop sz="94660"/>
  </p:normalViewPr>
  <p:slideViewPr>
    <p:cSldViewPr snapToGrid="0">
      <p:cViewPr varScale="1">
        <p:scale>
          <a:sx n="46" d="100"/>
          <a:sy n="46" d="100"/>
        </p:scale>
        <p:origin x="60" y="4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A71D-01AB-1E27-4B55-6032EB690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74A4585-7205-AD2F-6938-B7879F2D28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AF52297-149C-A62F-1C82-86C4C8946FE2}"/>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DFE1F484-0B3A-B12D-9AFD-9DC6FA3834C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A21DF2C-1FC4-41F8-D65B-478AFB0FBA7A}"/>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354031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10B7-F9F0-9868-3D5B-9D2C781FC05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077CADA-3424-F940-456C-952E2CF4E1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BB026C6-DC08-29F6-D77A-02CA5EBB37B8}"/>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00317F75-64D1-68AC-7E31-2E286321C2F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67ECCDD-FD77-DF20-C45F-CBBA565C6B51}"/>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328939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8A223-3D53-EB16-A6A6-85A2981424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1CE22D5-6EBF-3C07-B70D-14439D1DE3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32325EA-CE8F-ED7B-9E41-9F733B10AC00}"/>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291D180F-8256-CA9A-D1C1-D03ADEE1E7AA}"/>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6E57C74-F87F-C5D5-FB49-7CD938496287}"/>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278996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300B-D66F-60F7-C83D-82D8C68F42D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16776-0DCB-F62E-A40C-519A0A3C25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1432081-8D02-AA51-581B-35D2FE56CDB9}"/>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6093E49C-A68A-B367-A911-87E78A11F44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A5DB2C3-AE08-5009-940A-486408A6119C}"/>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310092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4CBF0-876C-6070-8855-D1D8C7B6D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1C9D993-41CF-1973-A49C-009DD560BD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4FFF0-CA5C-F035-218A-8334D51F1E6D}"/>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F48C16D5-9C3E-C517-F99E-F07F5D46F37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E4E4F3A-637D-19F7-040F-5BD2B0967200}"/>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89370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BF7-B8ED-D93F-72B9-22A999EA9411}"/>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9C21439-AFDA-BDF1-6CD4-644CDED84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67EA3D7-14FD-4264-6DD4-2A5923CFE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22A4EFE-F1ED-AE58-FEA9-AE386DD7D326}"/>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6" name="Footer Placeholder 5">
            <a:extLst>
              <a:ext uri="{FF2B5EF4-FFF2-40B4-BE49-F238E27FC236}">
                <a16:creationId xmlns:a16="http://schemas.microsoft.com/office/drawing/2014/main" id="{A9472C18-9884-F326-6D66-DEDC9D89DDE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0FD29264-52A6-D2E5-1788-2F0917400596}"/>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277687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53E7-CAA4-584D-94A8-9B303D4BE7F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D1CE05A-94E8-B07A-4A78-8D8994773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560FE-B921-4F9E-90D1-B4F83A737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95F4A172-6D11-DE95-8074-D1818BBE30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9EE2A0-4574-7DE0-0E7D-37FA414DB2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AD9B9074-F00B-3A5C-2CD3-0D92472C2DB6}"/>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8" name="Footer Placeholder 7">
            <a:extLst>
              <a:ext uri="{FF2B5EF4-FFF2-40B4-BE49-F238E27FC236}">
                <a16:creationId xmlns:a16="http://schemas.microsoft.com/office/drawing/2014/main" id="{07F82772-1040-5109-173A-37CA46FC7913}"/>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DA20BD51-DEED-B1E6-376B-D27A5BC3EEAA}"/>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358186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8D9D-4456-9319-A9CD-D19A5DE3662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ECA2B327-C3AD-8534-3E13-EB76BFCC2338}"/>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4" name="Footer Placeholder 3">
            <a:extLst>
              <a:ext uri="{FF2B5EF4-FFF2-40B4-BE49-F238E27FC236}">
                <a16:creationId xmlns:a16="http://schemas.microsoft.com/office/drawing/2014/main" id="{87692F11-D57A-1B19-BBE7-92400192A6D5}"/>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A5CFD383-9AD6-FE24-DD06-8FFAD4B44A31}"/>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1774273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4DE9C-72EA-E680-2E95-BF155A297E21}"/>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3" name="Footer Placeholder 2">
            <a:extLst>
              <a:ext uri="{FF2B5EF4-FFF2-40B4-BE49-F238E27FC236}">
                <a16:creationId xmlns:a16="http://schemas.microsoft.com/office/drawing/2014/main" id="{BA959B25-8014-11DB-D19E-4E618816F306}"/>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6BA929CF-0819-709C-634A-85D83C6EA59E}"/>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182947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35672-FB99-A1DC-45D5-C5A37D858E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916F46A5-AC51-BEDB-623C-4329489EE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46AB6C54-C9F5-CD56-5752-9452D7603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BBF9E9-81E8-964A-C4E1-DE16EFFEDDEB}"/>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6" name="Footer Placeholder 5">
            <a:extLst>
              <a:ext uri="{FF2B5EF4-FFF2-40B4-BE49-F238E27FC236}">
                <a16:creationId xmlns:a16="http://schemas.microsoft.com/office/drawing/2014/main" id="{ABBA9DA7-9992-3955-95E3-D904F6ED8C9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A1B4661-2357-1926-C1B8-4BD9182AEE39}"/>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410401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375A-6F77-FCB0-E983-3CA1FABBB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7E838683-2228-BBCC-D570-59F47A47F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85F3B66-7E75-B6FA-B16A-A00D3E56B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235D33-9299-0D48-25FA-E7DECB9C0278}"/>
              </a:ext>
            </a:extLst>
          </p:cNvPr>
          <p:cNvSpPr>
            <a:spLocks noGrp="1"/>
          </p:cNvSpPr>
          <p:nvPr>
            <p:ph type="dt" sz="half" idx="10"/>
          </p:nvPr>
        </p:nvSpPr>
        <p:spPr/>
        <p:txBody>
          <a:bodyPr/>
          <a:lstStyle/>
          <a:p>
            <a:fld id="{A805C98B-4931-4FAE-AE0C-F55DDD3F0C89}" type="datetimeFigureOut">
              <a:rPr lang="en-SG" smtClean="0"/>
              <a:t>9/7/2022</a:t>
            </a:fld>
            <a:endParaRPr lang="en-SG"/>
          </a:p>
        </p:txBody>
      </p:sp>
      <p:sp>
        <p:nvSpPr>
          <p:cNvPr id="6" name="Footer Placeholder 5">
            <a:extLst>
              <a:ext uri="{FF2B5EF4-FFF2-40B4-BE49-F238E27FC236}">
                <a16:creationId xmlns:a16="http://schemas.microsoft.com/office/drawing/2014/main" id="{EEFC5D5C-7674-0AF3-BFA8-5A2F9D3016D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96F7835-2FF3-F1DD-A6AA-5CA86999268B}"/>
              </a:ext>
            </a:extLst>
          </p:cNvPr>
          <p:cNvSpPr>
            <a:spLocks noGrp="1"/>
          </p:cNvSpPr>
          <p:nvPr>
            <p:ph type="sldNum" sz="quarter" idx="12"/>
          </p:nvPr>
        </p:nvSpPr>
        <p:spPr/>
        <p:txBody>
          <a:bodyPr/>
          <a:lstStyle/>
          <a:p>
            <a:fld id="{1440D017-A153-4F63-9704-BC637128B83D}" type="slidenum">
              <a:rPr lang="en-SG" smtClean="0"/>
              <a:t>‹#›</a:t>
            </a:fld>
            <a:endParaRPr lang="en-SG"/>
          </a:p>
        </p:txBody>
      </p:sp>
    </p:spTree>
    <p:extLst>
      <p:ext uri="{BB962C8B-B14F-4D97-AF65-F5344CB8AC3E}">
        <p14:creationId xmlns:p14="http://schemas.microsoft.com/office/powerpoint/2010/main" val="225950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7C2C1-9102-C534-21A0-D9F82C259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1CB9B4CF-1BAE-BB0F-D725-EEEC0AA1F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EDFFC63-0C20-8F03-B799-DC580F77A5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5C98B-4931-4FAE-AE0C-F55DDD3F0C89}" type="datetimeFigureOut">
              <a:rPr lang="en-SG" smtClean="0"/>
              <a:t>9/7/2022</a:t>
            </a:fld>
            <a:endParaRPr lang="en-SG"/>
          </a:p>
        </p:txBody>
      </p:sp>
      <p:sp>
        <p:nvSpPr>
          <p:cNvPr id="5" name="Footer Placeholder 4">
            <a:extLst>
              <a:ext uri="{FF2B5EF4-FFF2-40B4-BE49-F238E27FC236}">
                <a16:creationId xmlns:a16="http://schemas.microsoft.com/office/drawing/2014/main" id="{F316BF1C-BB09-7723-2A0C-1C021E1331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64A5C51-3E62-7890-B15B-E09312983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40D017-A153-4F63-9704-BC637128B83D}" type="slidenum">
              <a:rPr lang="en-SG" smtClean="0"/>
              <a:t>‹#›</a:t>
            </a:fld>
            <a:endParaRPr lang="en-SG"/>
          </a:p>
        </p:txBody>
      </p:sp>
    </p:spTree>
    <p:extLst>
      <p:ext uri="{BB962C8B-B14F-4D97-AF65-F5344CB8AC3E}">
        <p14:creationId xmlns:p14="http://schemas.microsoft.com/office/powerpoint/2010/main" val="771957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k4Vuy-R5pTI"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hyperlink" Target="https://www.youtube.com/watch?v=k4Vuy-R5pTI"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aDggoASqTQk"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wzo5f24igj8" TargetMode="External"/><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facebook.com/lotupasifika/videos/88026673961378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vBEpwcGM2o" TargetMode="External"/><Relationship Id="rId2" Type="http://schemas.openxmlformats.org/officeDocument/2006/relationships/image" Target="../media/image37.jfi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hyperlink" Target="https://youtu.be/U1S32Y6jMF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082CB-906B-9DC2-B85B-EC98C7BB8CB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725F9FA4-B76E-FDC9-7D37-57B299F2FC5E}"/>
              </a:ext>
            </a:extLst>
          </p:cNvPr>
          <p:cNvSpPr txBox="1"/>
          <p:nvPr/>
        </p:nvSpPr>
        <p:spPr>
          <a:xfrm>
            <a:off x="4025062" y="3945743"/>
            <a:ext cx="8166938" cy="1107996"/>
          </a:xfrm>
          <a:prstGeom prst="rect">
            <a:avLst/>
          </a:prstGeom>
          <a:noFill/>
        </p:spPr>
        <p:txBody>
          <a:bodyPr wrap="square">
            <a:spAutoFit/>
          </a:bodyPr>
          <a:lstStyle/>
          <a:p>
            <a:pPr marL="0" marR="0" algn="just">
              <a:spcBef>
                <a:spcPts val="0"/>
              </a:spcBef>
              <a:spcAft>
                <a:spcPts val="0"/>
              </a:spcAft>
            </a:pPr>
            <a:r>
              <a:rPr lang="en-GB" sz="4800" b="1" dirty="0">
                <a:solidFill>
                  <a:srgbClr val="7030A0"/>
                </a:solidFill>
                <a:effectLst/>
                <a:latin typeface="Arial" panose="020B0604020202020204" pitchFamily="34" charset="0"/>
                <a:ea typeface="Calibri" panose="020F0502020204030204" pitchFamily="34" charset="0"/>
                <a:cs typeface="Arial" panose="020B0604020202020204" pitchFamily="34" charset="0"/>
              </a:rPr>
              <a:t>CWM SUNDAY 2022</a:t>
            </a:r>
            <a:endParaRPr lang="en-US" sz="4400"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GB" sz="1800" b="1" dirty="0">
                <a:solidFill>
                  <a:srgbClr val="7030A0"/>
                </a:solidFill>
                <a:effectLst/>
                <a:latin typeface="Arial" panose="020B0604020202020204" pitchFamily="34" charset="0"/>
                <a:ea typeface="Adobe Fan Heiti Std B" panose="020B0700000000000000" pitchFamily="34" charset="-128"/>
                <a:cs typeface="Arial" panose="020B0604020202020204" pitchFamily="34" charset="0"/>
              </a:rPr>
              <a:t>Rising to Life </a:t>
            </a:r>
            <a:r>
              <a:rPr lang="en-GB" sz="1800" b="1" dirty="0">
                <a:effectLst>
                  <a:outerShdw blurRad="38100" dist="38100" dir="2700000" algn="tl">
                    <a:srgbClr val="000000">
                      <a:alpha val="43137"/>
                    </a:srgbClr>
                  </a:outerShdw>
                </a:effectLst>
                <a:latin typeface="Arial" panose="020B0604020202020204" pitchFamily="34" charset="0"/>
                <a:ea typeface="Adobe Fan Heiti Std B" panose="020B0700000000000000" pitchFamily="34" charset="-128"/>
                <a:cs typeface="Arial" panose="020B0604020202020204" pitchFamily="34" charset="0"/>
              </a:rPr>
              <a:t>in the midst of multiple displacements and trauma</a:t>
            </a:r>
            <a:endParaRPr lang="en-US" sz="1600" dirty="0">
              <a:effectLst>
                <a:outerShdw blurRad="38100" dist="38100" dir="2700000" algn="tl">
                  <a:srgbClr val="000000">
                    <a:alpha val="43137"/>
                  </a:srgbClr>
                </a:outerShdw>
              </a:effectLst>
              <a:latin typeface="Arial" panose="020B0604020202020204" pitchFamily="34" charset="0"/>
              <a:ea typeface="Adobe Fan Heiti Std B" panose="020B0700000000000000" pitchFamily="34" charset="-128"/>
              <a:cs typeface="Arial" panose="020B0604020202020204" pitchFamily="34" charset="0"/>
            </a:endParaRPr>
          </a:p>
        </p:txBody>
      </p:sp>
      <p:pic>
        <p:nvPicPr>
          <p:cNvPr id="16" name="Picture 15">
            <a:extLst>
              <a:ext uri="{FF2B5EF4-FFF2-40B4-BE49-F238E27FC236}">
                <a16:creationId xmlns:a16="http://schemas.microsoft.com/office/drawing/2014/main" id="{AF51E6AD-FE6D-6BDC-0566-8C89A2605C7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373804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CC81EA-1256-8DBF-177D-64251558868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92C769-D48E-7F25-BD8F-AAD638A62766}"/>
              </a:ext>
            </a:extLst>
          </p:cNvPr>
          <p:cNvSpPr txBox="1"/>
          <p:nvPr/>
        </p:nvSpPr>
        <p:spPr>
          <a:xfrm>
            <a:off x="971086" y="938681"/>
            <a:ext cx="10730884" cy="707886"/>
          </a:xfrm>
          <a:prstGeom prst="rect">
            <a:avLst/>
          </a:prstGeom>
          <a:noFill/>
        </p:spPr>
        <p:txBody>
          <a:bodyPr wrap="square">
            <a:spAutoFit/>
          </a:bodyPr>
          <a:lstStyle/>
          <a:p>
            <a:pPr marL="0" marR="0" algn="just">
              <a:spcBef>
                <a:spcPts val="0"/>
              </a:spcBef>
              <a:spcAft>
                <a:spcPts val="0"/>
              </a:spcAft>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Praying thanks</a:t>
            </a:r>
          </a:p>
        </p:txBody>
      </p:sp>
      <p:sp>
        <p:nvSpPr>
          <p:cNvPr id="5" name="TextBox 4">
            <a:extLst>
              <a:ext uri="{FF2B5EF4-FFF2-40B4-BE49-F238E27FC236}">
                <a16:creationId xmlns:a16="http://schemas.microsoft.com/office/drawing/2014/main" id="{6BBF5CEB-CCE6-1955-D9AE-7D8BEDBF18E9}"/>
              </a:ext>
            </a:extLst>
          </p:cNvPr>
          <p:cNvSpPr txBox="1"/>
          <p:nvPr/>
        </p:nvSpPr>
        <p:spPr>
          <a:xfrm>
            <a:off x="478480" y="2349307"/>
            <a:ext cx="10603003" cy="800219"/>
          </a:xfrm>
          <a:prstGeom prst="rect">
            <a:avLst/>
          </a:prstGeom>
          <a:noFill/>
        </p:spPr>
        <p:txBody>
          <a:bodyPr wrap="square">
            <a:spAutoFit/>
          </a:bodyPr>
          <a:lstStyle/>
          <a:p>
            <a:pPr marL="457200" marR="0">
              <a:spcBef>
                <a:spcPts val="0"/>
              </a:spcBef>
              <a:spcAft>
                <a:spcPts val="0"/>
              </a:spcAft>
            </a:pPr>
            <a:r>
              <a:rPr lang="en-US" sz="2600" dirty="0">
                <a:effectLst/>
                <a:latin typeface="Arial" panose="020B0604020202020204" pitchFamily="34" charset="0"/>
                <a:ea typeface="Calibri" panose="020F0502020204030204" pitchFamily="34" charset="0"/>
                <a:cs typeface="Arial" panose="020B0604020202020204" pitchFamily="34" charset="0"/>
              </a:rPr>
              <a:t> </a:t>
            </a:r>
            <a:endParaRPr lang="en-GB" sz="26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759D889-46FC-39AB-2D83-857CE940DD07}"/>
              </a:ext>
            </a:extLst>
          </p:cNvPr>
          <p:cNvSpPr txBox="1"/>
          <p:nvPr/>
        </p:nvSpPr>
        <p:spPr>
          <a:xfrm>
            <a:off x="1058662" y="2349307"/>
            <a:ext cx="10730884" cy="4401205"/>
          </a:xfrm>
          <a:prstGeom prst="rect">
            <a:avLst/>
          </a:prstGeom>
          <a:noFill/>
        </p:spPr>
        <p:txBody>
          <a:bodyPr wrap="square">
            <a:spAutoFit/>
          </a:bodyPr>
          <a:lstStyle/>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strength and courage to live on in spite of loss</a:t>
            </a:r>
          </a:p>
          <a:p>
            <a:pPr marL="457200" marR="0" algn="just">
              <a:spcBef>
                <a:spcPts val="0"/>
              </a:spcBef>
              <a:spcAft>
                <a:spcPts val="0"/>
              </a:spcAft>
            </a:pPr>
            <a:r>
              <a:rPr lang="en-SG" sz="2600" dirty="0">
                <a:solidFill>
                  <a:schemeClr val="accent6">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for the gift of the others, the families with whom we live</a:t>
            </a:r>
          </a:p>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maternal rage</a:t>
            </a:r>
          </a:p>
          <a:p>
            <a:pPr marL="457200" marR="0" algn="just">
              <a:spcBef>
                <a:spcPts val="0"/>
              </a:spcBef>
              <a:spcAft>
                <a:spcPts val="0"/>
              </a:spcAft>
            </a:pPr>
            <a:r>
              <a:rPr lang="en-SG" sz="2600" dirty="0">
                <a:solidFill>
                  <a:schemeClr val="accent6">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from hope that comes from smiles and laughter</a:t>
            </a:r>
          </a:p>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generosity that has enabled us to reach far beyond the CWM family with the word and witness of the of the gospel of full and flourishing life for all</a:t>
            </a:r>
          </a:p>
          <a:p>
            <a:pPr marL="457200" marR="0" algn="just">
              <a:spcBef>
                <a:spcPts val="0"/>
              </a:spcBef>
              <a:spcAft>
                <a:spcPts val="0"/>
              </a:spcAft>
            </a:pPr>
            <a:endParaRPr lang="en-SG"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gn="just">
              <a:spcBef>
                <a:spcPts val="0"/>
              </a:spcBef>
              <a:spcAft>
                <a:spcPts val="0"/>
              </a:spcAft>
            </a:pPr>
            <a:r>
              <a:rPr lang="en-SG" sz="2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All: for these and much more we give thanks to our rising-up God who accompanies us!</a:t>
            </a:r>
          </a:p>
          <a:p>
            <a:pPr marL="45720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0DEAE28-2EC1-C92B-36FE-B7E101A7C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8255" y="235941"/>
            <a:ext cx="2158730" cy="774603"/>
          </a:xfrm>
          <a:prstGeom prst="rect">
            <a:avLst/>
          </a:prstGeom>
        </p:spPr>
      </p:pic>
    </p:spTree>
    <p:extLst>
      <p:ext uri="{BB962C8B-B14F-4D97-AF65-F5344CB8AC3E}">
        <p14:creationId xmlns:p14="http://schemas.microsoft.com/office/powerpoint/2010/main" val="3841498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F679FF4-0394-2231-F4E0-CE209EEC10F6}"/>
              </a:ext>
            </a:extLst>
          </p:cNvPr>
          <p:cNvSpPr/>
          <p:nvPr/>
        </p:nvSpPr>
        <p:spPr>
          <a:xfrm>
            <a:off x="0" y="0"/>
            <a:ext cx="1219200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hlinkClick r:id="rId2"/>
            <a:extLst>
              <a:ext uri="{FF2B5EF4-FFF2-40B4-BE49-F238E27FC236}">
                <a16:creationId xmlns:a16="http://schemas.microsoft.com/office/drawing/2014/main" id="{CE341C68-135A-2096-B98B-CDE096785835}"/>
              </a:ext>
            </a:extLst>
          </p:cNvPr>
          <p:cNvPicPr>
            <a:picLocks noChangeAspect="1"/>
          </p:cNvPicPr>
          <p:nvPr/>
        </p:nvPicPr>
        <p:blipFill>
          <a:blip r:embed="rId3"/>
          <a:stretch>
            <a:fillRect/>
          </a:stretch>
        </p:blipFill>
        <p:spPr>
          <a:xfrm>
            <a:off x="2883852" y="2344057"/>
            <a:ext cx="6424295" cy="3613666"/>
          </a:xfrm>
          <a:prstGeom prst="rect">
            <a:avLst/>
          </a:prstGeom>
        </p:spPr>
      </p:pic>
      <p:sp>
        <p:nvSpPr>
          <p:cNvPr id="2" name="Title 1">
            <a:extLst>
              <a:ext uri="{FF2B5EF4-FFF2-40B4-BE49-F238E27FC236}">
                <a16:creationId xmlns:a16="http://schemas.microsoft.com/office/drawing/2014/main" id="{E19D0087-76F7-1BD0-7ABE-79705ED426B3}"/>
              </a:ext>
            </a:extLst>
          </p:cNvPr>
          <p:cNvSpPr>
            <a:spLocks noGrp="1"/>
          </p:cNvSpPr>
          <p:nvPr>
            <p:ph type="title"/>
          </p:nvPr>
        </p:nvSpPr>
        <p:spPr>
          <a:xfrm>
            <a:off x="1" y="1203160"/>
            <a:ext cx="12192000" cy="1325563"/>
          </a:xfrm>
        </p:spPr>
        <p:txBody>
          <a:bodyPr>
            <a:normAutofit fontScale="90000"/>
          </a:bodyPr>
          <a:lstStyle/>
          <a:p>
            <a:pPr algn="ctr"/>
            <a:r>
              <a:rPr lang="en-GB" sz="4400" b="1" dirty="0">
                <a:effectLst/>
                <a:latin typeface="Arial" panose="020B0604020202020204" pitchFamily="34" charset="0"/>
                <a:ea typeface="Adobe Fan Heiti Std B" panose="020B0700000000000000" pitchFamily="34" charset="-128"/>
                <a:cs typeface="Arial" panose="020B0604020202020204" pitchFamily="34" charset="0"/>
              </a:rPr>
              <a:t>Community Singing</a:t>
            </a: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endParaRPr lang="en-S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3A1C1E-0ADA-1A6C-6D15-B76A68C4DB7E}"/>
              </a:ext>
            </a:extLst>
          </p:cNvPr>
          <p:cNvSpPr txBox="1"/>
          <p:nvPr/>
        </p:nvSpPr>
        <p:spPr>
          <a:xfrm>
            <a:off x="3009469" y="1388534"/>
            <a:ext cx="10319657" cy="707886"/>
          </a:xfrm>
          <a:prstGeom prst="rect">
            <a:avLst/>
          </a:prstGeom>
          <a:noFill/>
        </p:spPr>
        <p:txBody>
          <a:bodyPr wrap="square">
            <a:spAutoFit/>
          </a:bodyPr>
          <a:lstStyle/>
          <a:p>
            <a:pPr marL="742950" marR="0" indent="-285750">
              <a:spcBef>
                <a:spcPts val="0"/>
              </a:spcBef>
              <a:spcAft>
                <a:spcPts val="0"/>
              </a:spcAft>
              <a:buFont typeface="Arial" panose="020B0604020202020204" pitchFamily="34" charset="0"/>
              <a:buChar char="•"/>
            </a:pPr>
            <a:r>
              <a:rPr lang="en-GB" sz="2000" b="1" dirty="0">
                <a:ea typeface="Adobe Fan Heiti Std B" panose="020B0700000000000000" pitchFamily="34" charset="-128"/>
                <a:cs typeface="Times New Roman" panose="02020603050405020304" pitchFamily="18" charset="0"/>
              </a:rPr>
              <a:t>'</a:t>
            </a:r>
            <a:r>
              <a:rPr lang="en-GB" sz="2000" b="1" dirty="0">
                <a:effectLst/>
                <a:ea typeface="Adobe Fan Heiti Std B" panose="020B0700000000000000" pitchFamily="34" charset="-128"/>
                <a:cs typeface="Times New Roman" panose="02020603050405020304" pitchFamily="18" charset="0"/>
              </a:rPr>
              <a:t>We are called to welcome Strangers'</a:t>
            </a:r>
            <a:endParaRPr lang="en-US" sz="2000" b="1" dirty="0">
              <a:effectLst/>
              <a:ea typeface="Adobe Fan Heiti Std B" panose="020B0700000000000000" pitchFamily="34" charset="-128"/>
              <a:cs typeface="Times New Roman" panose="02020603050405020304" pitchFamily="18" charset="0"/>
            </a:endParaRPr>
          </a:p>
          <a:p>
            <a:pPr marL="742950" marR="0" indent="-285750">
              <a:spcBef>
                <a:spcPts val="0"/>
              </a:spcBef>
              <a:spcAft>
                <a:spcPts val="0"/>
              </a:spcAft>
              <a:buFont typeface="Arial" panose="020B0604020202020204" pitchFamily="34" charset="0"/>
              <a:buChar char="•"/>
            </a:pPr>
            <a:r>
              <a:rPr lang="en-GB" sz="2000" b="1" dirty="0">
                <a:effectLst/>
                <a:ea typeface="Adobe Fan Heiti Std B" panose="020B0700000000000000" pitchFamily="34" charset="-128"/>
                <a:cs typeface="Times New Roman" panose="02020603050405020304" pitchFamily="18" charset="0"/>
              </a:rPr>
              <a:t>Or a relevant song/hymn for your context</a:t>
            </a:r>
            <a:endParaRPr lang="en-US" sz="1800" b="1" dirty="0">
              <a:effectLst/>
              <a:ea typeface="Adobe Fan Heiti Std B" panose="020B0700000000000000" pitchFamily="34" charset="-128"/>
              <a:cs typeface="Times New Roman" panose="02020603050405020304" pitchFamily="18" charset="0"/>
            </a:endParaRPr>
          </a:p>
        </p:txBody>
      </p:sp>
      <p:pic>
        <p:nvPicPr>
          <p:cNvPr id="12" name="Picture 11">
            <a:hlinkClick r:id="rId4"/>
            <a:extLst>
              <a:ext uri="{FF2B5EF4-FFF2-40B4-BE49-F238E27FC236}">
                <a16:creationId xmlns:a16="http://schemas.microsoft.com/office/drawing/2014/main" id="{08E68C06-3732-BD13-8B22-6D75AE8B1F9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7799" y="3255765"/>
            <a:ext cx="1676402" cy="1676402"/>
          </a:xfrm>
          <a:prstGeom prst="rect">
            <a:avLst/>
          </a:prstGeom>
        </p:spPr>
      </p:pic>
      <p:pic>
        <p:nvPicPr>
          <p:cNvPr id="13" name="Picture 12">
            <a:extLst>
              <a:ext uri="{FF2B5EF4-FFF2-40B4-BE49-F238E27FC236}">
                <a16:creationId xmlns:a16="http://schemas.microsoft.com/office/drawing/2014/main" id="{281D7A39-BB85-E261-1C6E-31993D129C5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99036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E92144-7EFA-5AFF-5E2C-C90B60D72596}"/>
              </a:ext>
            </a:extLst>
          </p:cNvPr>
          <p:cNvPicPr>
            <a:picLocks noChangeAspect="1"/>
          </p:cNvPicPr>
          <p:nvPr/>
        </p:nvPicPr>
        <p:blipFill>
          <a:blip r:embed="rId2"/>
          <a:stretch>
            <a:fillRect/>
          </a:stretch>
        </p:blipFill>
        <p:spPr>
          <a:xfrm>
            <a:off x="2034638" y="2254566"/>
            <a:ext cx="8183880" cy="4603433"/>
          </a:xfrm>
          <a:prstGeom prst="rect">
            <a:avLst/>
          </a:prstGeom>
        </p:spPr>
      </p:pic>
      <p:sp>
        <p:nvSpPr>
          <p:cNvPr id="2" name="Title 1">
            <a:extLst>
              <a:ext uri="{FF2B5EF4-FFF2-40B4-BE49-F238E27FC236}">
                <a16:creationId xmlns:a16="http://schemas.microsoft.com/office/drawing/2014/main" id="{E19D0087-76F7-1BD0-7ABE-79705ED426B3}"/>
              </a:ext>
            </a:extLst>
          </p:cNvPr>
          <p:cNvSpPr>
            <a:spLocks noGrp="1"/>
          </p:cNvSpPr>
          <p:nvPr>
            <p:ph type="title"/>
          </p:nvPr>
        </p:nvSpPr>
        <p:spPr>
          <a:xfrm>
            <a:off x="2993571" y="1203160"/>
            <a:ext cx="10515600" cy="1325563"/>
          </a:xfrm>
        </p:spPr>
        <p:txBody>
          <a:bodyPr>
            <a:normAutofit fontScale="90000"/>
          </a:bodyPr>
          <a:lstStyle/>
          <a:p>
            <a:r>
              <a:rPr lang="en-GB" sz="4400" b="1" dirty="0">
                <a:effectLst/>
                <a:latin typeface="Arial" panose="020B0604020202020204" pitchFamily="34" charset="0"/>
                <a:ea typeface="Adobe Fan Heiti Std B" panose="020B0700000000000000" pitchFamily="34" charset="-128"/>
                <a:cs typeface="Arial" panose="020B0604020202020204" pitchFamily="34" charset="0"/>
              </a:rPr>
              <a:t>Interrupting our flow</a:t>
            </a: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endParaRPr lang="en-S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3A1C1E-0ADA-1A6C-6D15-B76A68C4DB7E}"/>
              </a:ext>
            </a:extLst>
          </p:cNvPr>
          <p:cNvSpPr txBox="1"/>
          <p:nvPr/>
        </p:nvSpPr>
        <p:spPr>
          <a:xfrm>
            <a:off x="1" y="1450442"/>
            <a:ext cx="12191999" cy="369332"/>
          </a:xfrm>
          <a:prstGeom prst="rect">
            <a:avLst/>
          </a:prstGeom>
          <a:noFill/>
        </p:spPr>
        <p:txBody>
          <a:bodyPr wrap="square">
            <a:spAutoFit/>
          </a:bodyPr>
          <a:lstStyle/>
          <a:p>
            <a:pPr marL="457200" marR="0" algn="ctr">
              <a:spcBef>
                <a:spcPts val="0"/>
              </a:spcBef>
              <a:spcAft>
                <a:spcPts val="0"/>
              </a:spcAft>
            </a:pPr>
            <a:r>
              <a:rPr lang="en-SG" dirty="0">
                <a:latin typeface="Adobe Fan Heiti Std B" panose="020B0700000000000000" pitchFamily="34" charset="-128"/>
                <a:ea typeface="Adobe Fan Heiti Std B" panose="020B0700000000000000" pitchFamily="34" charset="-128"/>
                <a:cs typeface="Times New Roman" panose="02020603050405020304" pitchFamily="18" charset="0"/>
              </a:rPr>
              <a:t>Here's a Short Video Clip from CWM's collection related to displacement and rising to life may be used</a:t>
            </a:r>
            <a:endParaRPr lang="en-US" sz="1800" dirty="0">
              <a:effectLst/>
              <a:latin typeface="Adobe Fan Heiti Std B" panose="020B0700000000000000" pitchFamily="34" charset="-128"/>
              <a:ea typeface="Adobe Fan Heiti Std B" panose="020B0700000000000000" pitchFamily="34" charset="-128"/>
              <a:cs typeface="Times New Roman" panose="02020603050405020304" pitchFamily="18" charset="0"/>
            </a:endParaRPr>
          </a:p>
        </p:txBody>
      </p:sp>
      <p:pic>
        <p:nvPicPr>
          <p:cNvPr id="6" name="Picture 5">
            <a:hlinkClick r:id="rId3"/>
            <a:extLst>
              <a:ext uri="{FF2B5EF4-FFF2-40B4-BE49-F238E27FC236}">
                <a16:creationId xmlns:a16="http://schemas.microsoft.com/office/drawing/2014/main" id="{D640F2D3-010C-E8B2-0FF3-20EE68A5D79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02306" y="5061146"/>
            <a:ext cx="1187387" cy="1187387"/>
          </a:xfrm>
          <a:prstGeom prst="rect">
            <a:avLst/>
          </a:prstGeom>
        </p:spPr>
      </p:pic>
      <p:pic>
        <p:nvPicPr>
          <p:cNvPr id="8" name="Picture 7">
            <a:extLst>
              <a:ext uri="{FF2B5EF4-FFF2-40B4-BE49-F238E27FC236}">
                <a16:creationId xmlns:a16="http://schemas.microsoft.com/office/drawing/2014/main" id="{BFBF6E3E-1B01-B7D6-DAE7-CBAB7470B1C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257530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4561-63B7-8E15-04DE-7814A8B7376B}"/>
              </a:ext>
            </a:extLst>
          </p:cNvPr>
          <p:cNvSpPr>
            <a:spLocks noGrp="1"/>
          </p:cNvSpPr>
          <p:nvPr>
            <p:ph type="title"/>
          </p:nvPr>
        </p:nvSpPr>
        <p:spPr>
          <a:xfrm>
            <a:off x="2473390" y="425450"/>
            <a:ext cx="7006641" cy="1325563"/>
          </a:xfrm>
        </p:spPr>
        <p:txBody>
          <a:bodyPr/>
          <a:lstStyle/>
          <a:p>
            <a:pPr algn="ctr"/>
            <a:r>
              <a:rPr lang="en-SG" b="1" dirty="0">
                <a:solidFill>
                  <a:schemeClr val="accent1">
                    <a:lumMod val="75000"/>
                  </a:schemeClr>
                </a:solidFill>
                <a:latin typeface="Arial" panose="020B0604020202020204" pitchFamily="34" charset="0"/>
                <a:cs typeface="Arial" panose="020B0604020202020204" pitchFamily="34" charset="0"/>
              </a:rPr>
              <a:t>Litany of and for Land</a:t>
            </a:r>
          </a:p>
        </p:txBody>
      </p:sp>
      <p:pic>
        <p:nvPicPr>
          <p:cNvPr id="5" name="Picture 4">
            <a:extLst>
              <a:ext uri="{FF2B5EF4-FFF2-40B4-BE49-F238E27FC236}">
                <a16:creationId xmlns:a16="http://schemas.microsoft.com/office/drawing/2014/main" id="{3D6F8752-0617-6B32-73D0-5FFDD137745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501615" y="1604964"/>
            <a:ext cx="6978417" cy="4396659"/>
          </a:xfrm>
          <a:prstGeom prst="rect">
            <a:avLst/>
          </a:prstGeom>
        </p:spPr>
      </p:pic>
      <p:sp>
        <p:nvSpPr>
          <p:cNvPr id="7" name="TextBox 6">
            <a:extLst>
              <a:ext uri="{FF2B5EF4-FFF2-40B4-BE49-F238E27FC236}">
                <a16:creationId xmlns:a16="http://schemas.microsoft.com/office/drawing/2014/main" id="{8F00EDAF-4886-B09B-B8FE-C987A03264F8}"/>
              </a:ext>
            </a:extLst>
          </p:cNvPr>
          <p:cNvSpPr txBox="1"/>
          <p:nvPr/>
        </p:nvSpPr>
        <p:spPr>
          <a:xfrm>
            <a:off x="2501615" y="6123543"/>
            <a:ext cx="6978416" cy="461665"/>
          </a:xfrm>
          <a:prstGeom prst="rect">
            <a:avLst/>
          </a:prstGeom>
          <a:noFill/>
        </p:spPr>
        <p:txBody>
          <a:bodyPr wrap="square">
            <a:spAutoFit/>
          </a:bodyPr>
          <a:lstStyle/>
          <a:p>
            <a:pPr marL="0" marR="0" algn="ctr">
              <a:spcBef>
                <a:spcPts val="0"/>
              </a:spcBef>
              <a:spcAft>
                <a:spcPts val="0"/>
              </a:spcAft>
            </a:pPr>
            <a:r>
              <a:rPr lang="en-SG" sz="2400" b="1" dirty="0">
                <a:effectLst/>
                <a:latin typeface="Times New Roman" panose="02020603050405020304" pitchFamily="18" charset="0"/>
                <a:ea typeface="Calibri" panose="020F0502020204030204" pitchFamily="34" charset="0"/>
                <a:cs typeface="Times New Roman" panose="02020603050405020304" pitchFamily="18" charset="0"/>
              </a:rPr>
              <a:t>Malia </a:t>
            </a:r>
            <a:r>
              <a:rPr lang="en-SG" sz="2400" b="1" dirty="0" err="1">
                <a:effectLst/>
                <a:latin typeface="Times New Roman" panose="02020603050405020304" pitchFamily="18" charset="0"/>
                <a:ea typeface="Calibri" panose="020F0502020204030204" pitchFamily="34" charset="0"/>
                <a:cs typeface="Times New Roman" panose="02020603050405020304" pitchFamily="18" charset="0"/>
              </a:rPr>
              <a:t>Vaurasi</a:t>
            </a:r>
            <a:r>
              <a:rPr lang="en-SG"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SG" sz="2400" b="1" i="1" dirty="0">
                <a:effectLst/>
                <a:latin typeface="Times New Roman" panose="02020603050405020304" pitchFamily="18" charset="0"/>
                <a:ea typeface="Calibri" panose="020F0502020204030204" pitchFamily="34" charset="0"/>
                <a:cs typeface="Times New Roman" panose="02020603050405020304" pitchFamily="18" charset="0"/>
              </a:rPr>
              <a:t> Hands of Resistance</a:t>
            </a:r>
            <a:r>
              <a:rPr lang="en-SG" sz="2400" b="1" dirty="0">
                <a:effectLst/>
                <a:latin typeface="Times New Roman" panose="02020603050405020304" pitchFamily="18" charset="0"/>
                <a:ea typeface="Calibri" panose="020F0502020204030204" pitchFamily="34" charset="0"/>
                <a:cs typeface="Times New Roman" panose="02020603050405020304" pitchFamily="18" charset="0"/>
              </a:rPr>
              <a:t>, Fiji,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887D4346-6B4A-7762-72D9-4ABCA562AB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44631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D041A2-388D-BA1C-ED4B-131BF4342DB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B3DE4FBE-FE20-46E3-2548-B817A8A54D74}"/>
              </a:ext>
            </a:extLst>
          </p:cNvPr>
          <p:cNvSpPr/>
          <p:nvPr/>
        </p:nvSpPr>
        <p:spPr>
          <a:xfrm>
            <a:off x="624840" y="1478281"/>
            <a:ext cx="10942320" cy="5006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B0A94561-63B7-8E15-04DE-7814A8B7376B}"/>
              </a:ext>
            </a:extLst>
          </p:cNvPr>
          <p:cNvSpPr>
            <a:spLocks noGrp="1"/>
          </p:cNvSpPr>
          <p:nvPr>
            <p:ph type="title"/>
          </p:nvPr>
        </p:nvSpPr>
        <p:spPr>
          <a:xfrm>
            <a:off x="1051560" y="433655"/>
            <a:ext cx="10515600" cy="1325563"/>
          </a:xfrm>
        </p:spPr>
        <p:txBody>
          <a:bodyPr/>
          <a:lstStyle/>
          <a:p>
            <a:r>
              <a:rPr lang="en-SG" b="1" dirty="0">
                <a:solidFill>
                  <a:schemeClr val="bg1"/>
                </a:solidFill>
                <a:latin typeface="Arial" panose="020B0604020202020204" pitchFamily="34" charset="0"/>
                <a:cs typeface="Arial" panose="020B0604020202020204" pitchFamily="34" charset="0"/>
              </a:rPr>
              <a:t>Litany of and for Land</a:t>
            </a:r>
          </a:p>
        </p:txBody>
      </p:sp>
      <p:sp>
        <p:nvSpPr>
          <p:cNvPr id="9" name="TextBox 8">
            <a:extLst>
              <a:ext uri="{FF2B5EF4-FFF2-40B4-BE49-F238E27FC236}">
                <a16:creationId xmlns:a16="http://schemas.microsoft.com/office/drawing/2014/main" id="{6A8A7147-6103-BDB5-73A1-4C4C64027CFB}"/>
              </a:ext>
            </a:extLst>
          </p:cNvPr>
          <p:cNvSpPr txBox="1"/>
          <p:nvPr/>
        </p:nvSpPr>
        <p:spPr>
          <a:xfrm>
            <a:off x="1051560" y="1590943"/>
            <a:ext cx="10759440" cy="4893647"/>
          </a:xfrm>
          <a:prstGeom prst="rect">
            <a:avLst/>
          </a:prstGeom>
          <a:noFill/>
        </p:spPr>
        <p:txBody>
          <a:bodyPr wrap="square">
            <a:spAutoFit/>
          </a:bodyPr>
          <a:lstStyle/>
          <a:p>
            <a:pPr marL="0" marR="0" algn="just">
              <a:spcBef>
                <a:spcPts val="0"/>
              </a:spcBef>
              <a:spcAft>
                <a:spcPts val="0"/>
              </a:spcAft>
            </a:pPr>
            <a:r>
              <a:rPr lang="en-GB"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Birthed out of the bosom of God, we are also children of the land.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Land is a gift; home is where life is first experienced</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Sent forth from the bosom of God, we find our identity in the land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Land is our identity; home is where life is first experienced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We live in the land, we life off the land, we have our roots in the land.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But we have been forcefully removed from the land.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Now we are wonderers, landless and homeless.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This land is not ours. We are strangers in this land.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Who will welcome us?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Who will home us?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Who will call us one of their own?</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God of the land,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GB"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One:	Bring us once again into your bosom, where life was first experienced.</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E6A70C2-E36B-2A1F-AB1F-AB16452C7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165684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04775B-CEBF-A59C-405A-0B48CFEB723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03"/>
            <a:ext cx="12192000" cy="6856994"/>
          </a:xfrm>
          <a:prstGeom prst="rect">
            <a:avLst/>
          </a:prstGeom>
        </p:spPr>
      </p:pic>
      <p:sp>
        <p:nvSpPr>
          <p:cNvPr id="2" name="Title 1">
            <a:extLst>
              <a:ext uri="{FF2B5EF4-FFF2-40B4-BE49-F238E27FC236}">
                <a16:creationId xmlns:a16="http://schemas.microsoft.com/office/drawing/2014/main" id="{FA95C0FA-E7E8-D439-B612-5AEBEA533A00}"/>
              </a:ext>
            </a:extLst>
          </p:cNvPr>
          <p:cNvSpPr>
            <a:spLocks noGrp="1"/>
          </p:cNvSpPr>
          <p:nvPr>
            <p:ph type="title"/>
          </p:nvPr>
        </p:nvSpPr>
        <p:spPr/>
        <p:txBody>
          <a:bodyPr/>
          <a:lstStyle/>
          <a:p>
            <a:r>
              <a:rPr lang="en-SG" b="1" dirty="0">
                <a:solidFill>
                  <a:schemeClr val="bg1"/>
                </a:solidFill>
                <a:latin typeface="Arial" panose="020B0604020202020204" pitchFamily="34" charset="0"/>
                <a:cs typeface="Arial" panose="020B0604020202020204" pitchFamily="34" charset="0"/>
              </a:rPr>
              <a:t>Scripture Reading</a:t>
            </a:r>
          </a:p>
        </p:txBody>
      </p:sp>
      <p:sp>
        <p:nvSpPr>
          <p:cNvPr id="3" name="Content Placeholder 2">
            <a:extLst>
              <a:ext uri="{FF2B5EF4-FFF2-40B4-BE49-F238E27FC236}">
                <a16:creationId xmlns:a16="http://schemas.microsoft.com/office/drawing/2014/main" id="{4890FF6E-2789-150D-B206-9E1B56D7CFF0}"/>
              </a:ext>
            </a:extLst>
          </p:cNvPr>
          <p:cNvSpPr>
            <a:spLocks noGrp="1"/>
          </p:cNvSpPr>
          <p:nvPr>
            <p:ph idx="1"/>
          </p:nvPr>
        </p:nvSpPr>
        <p:spPr/>
        <p:txBody>
          <a:bodyPr>
            <a:normAutofit/>
          </a:bodyPr>
          <a:lstStyle/>
          <a:p>
            <a:pPr marL="0" marR="0" indent="0" algn="just">
              <a:spcBef>
                <a:spcPts val="0"/>
              </a:spcBef>
              <a:spcAft>
                <a:spcPts val="0"/>
              </a:spcAft>
              <a:buNone/>
            </a:pPr>
            <a:r>
              <a:rPr lang="en-GB"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Zechariah 7: 8 – 10 </a:t>
            </a:r>
          </a:p>
          <a:p>
            <a:pPr marL="0" marR="0" indent="0" algn="just">
              <a:spcBef>
                <a:spcPts val="0"/>
              </a:spcBef>
              <a:spcAft>
                <a:spcPts val="0"/>
              </a:spcAft>
              <a:buNone/>
            </a:pPr>
            <a:endParaRPr lang="en-US"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And the word of the </a:t>
            </a:r>
            <a:r>
              <a:rPr lang="en-GB" cap="small"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Lord</a:t>
            </a:r>
            <a:r>
              <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came again to Zechariah: </a:t>
            </a:r>
            <a:r>
              <a:rPr lang="en-GB"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9 </a:t>
            </a:r>
            <a:r>
              <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“This is 	what the </a:t>
            </a:r>
            <a:r>
              <a:rPr lang="en-GB" cap="small"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Lord</a:t>
            </a:r>
            <a:r>
              <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Almighty said: ‘Administer true justice; show 	mercy and compassion to one another. </a:t>
            </a:r>
            <a:r>
              <a:rPr lang="en-GB"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10 </a:t>
            </a:r>
            <a:r>
              <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Do not oppress the 	widow or  the fatherless, the foreigner or the poor. Do not plot 	evil against each other.’</a:t>
            </a:r>
          </a:p>
          <a:p>
            <a:pPr marL="0" marR="0" indent="0" algn="just">
              <a:spcBef>
                <a:spcPts val="0"/>
              </a:spcBef>
              <a:spcAft>
                <a:spcPts val="0"/>
              </a:spcAft>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0000"/>
              </a:lnSpc>
              <a:spcBef>
                <a:spcPts val="0"/>
              </a:spcBef>
              <a:buNone/>
            </a:pPr>
            <a:r>
              <a:rPr lang="en-GB" sz="20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Reflection on the above text</a:t>
            </a:r>
            <a:endParaRPr lang="en-GB" sz="2000" b="1" u="sng"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10000"/>
              </a:lnSpc>
              <a:spcBef>
                <a:spcPts val="0"/>
              </a:spcBef>
              <a:buNone/>
            </a:pPr>
            <a:r>
              <a:rPr lang="en-GB" sz="2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(member churches are invited to find and work their way through the text)</a:t>
            </a:r>
            <a:endPar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SG" dirty="0">
              <a:solidFill>
                <a:schemeClr val="bg1"/>
              </a:solidFill>
            </a:endParaRPr>
          </a:p>
        </p:txBody>
      </p:sp>
      <p:pic>
        <p:nvPicPr>
          <p:cNvPr id="7" name="Picture 6">
            <a:extLst>
              <a:ext uri="{FF2B5EF4-FFF2-40B4-BE49-F238E27FC236}">
                <a16:creationId xmlns:a16="http://schemas.microsoft.com/office/drawing/2014/main" id="{5CDD58FC-BF71-9EA7-FDCD-E7D3D20C7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943361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A6E24-2095-2CCF-333D-ED0C1FBF420E}"/>
              </a:ext>
            </a:extLst>
          </p:cNvPr>
          <p:cNvSpPr>
            <a:spLocks noGrp="1"/>
          </p:cNvSpPr>
          <p:nvPr>
            <p:ph type="title"/>
          </p:nvPr>
        </p:nvSpPr>
        <p:spPr>
          <a:xfrm>
            <a:off x="4846320" y="1746012"/>
            <a:ext cx="8077200" cy="1325563"/>
          </a:xfrm>
        </p:spPr>
        <p:txBody>
          <a:bodyPr/>
          <a:lstStyle/>
          <a:p>
            <a:r>
              <a:rPr lang="en-SG" b="1" dirty="0">
                <a:latin typeface="Arial" panose="020B0604020202020204" pitchFamily="34" charset="0"/>
                <a:cs typeface="Arial" panose="020B0604020202020204" pitchFamily="34" charset="0"/>
              </a:rPr>
              <a:t>An act of renouncing </a:t>
            </a:r>
            <a:br>
              <a:rPr lang="en-SG" b="1" dirty="0">
                <a:latin typeface="Arial" panose="020B0604020202020204" pitchFamily="34" charset="0"/>
                <a:cs typeface="Arial" panose="020B0604020202020204" pitchFamily="34" charset="0"/>
              </a:rPr>
            </a:br>
            <a:r>
              <a:rPr lang="en-SG" b="1" dirty="0">
                <a:latin typeface="Arial" panose="020B0604020202020204" pitchFamily="34" charset="0"/>
                <a:cs typeface="Arial" panose="020B0604020202020204" pitchFamily="34" charset="0"/>
              </a:rPr>
              <a:t>and affirmation </a:t>
            </a:r>
          </a:p>
        </p:txBody>
      </p:sp>
      <p:pic>
        <p:nvPicPr>
          <p:cNvPr id="5" name="Picture 4">
            <a:extLst>
              <a:ext uri="{FF2B5EF4-FFF2-40B4-BE49-F238E27FC236}">
                <a16:creationId xmlns:a16="http://schemas.microsoft.com/office/drawing/2014/main" id="{8224EDA9-CBFF-CAAA-A56B-6C674D1AF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83606" cy="6857999"/>
          </a:xfrm>
          <a:prstGeom prst="rect">
            <a:avLst/>
          </a:prstGeom>
        </p:spPr>
      </p:pic>
      <p:sp>
        <p:nvSpPr>
          <p:cNvPr id="6" name="Rectangle 1">
            <a:extLst>
              <a:ext uri="{FF2B5EF4-FFF2-40B4-BE49-F238E27FC236}">
                <a16:creationId xmlns:a16="http://schemas.microsoft.com/office/drawing/2014/main" id="{5A59E207-3D6B-357F-AF1B-49B14E10271C}"/>
              </a:ext>
            </a:extLst>
          </p:cNvPr>
          <p:cNvSpPr>
            <a:spLocks noChangeArrowheads="1"/>
          </p:cNvSpPr>
          <p:nvPr/>
        </p:nvSpPr>
        <p:spPr bwMode="auto">
          <a:xfrm>
            <a:off x="4846320" y="3256241"/>
            <a:ext cx="63398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a:ln>
                  <a:noFill/>
                </a:ln>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In solidarity and</a:t>
            </a:r>
            <a:r>
              <a:rPr kumimoji="0" lang="en-GB" altLang="en-US" sz="2400" i="0" strike="noStrike" cap="none" normalizeH="0" baseline="0" dirty="0">
                <a:ln>
                  <a:noFill/>
                </a:ln>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in </a:t>
            </a:r>
            <a:r>
              <a:rPr kumimoji="0" lang="en-GB" altLang="en-US" sz="2400" i="0" u="none" strike="noStrike" cap="none" normalizeH="0" baseline="0" dirty="0">
                <a:ln>
                  <a:noFill/>
                </a:ln>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 spirit of the Rising-up one, let us make our commitment to work for the release of all people, working towards the restoring of creation and advocating against all that stand in the way of full and flourishing life for all</a:t>
            </a:r>
            <a:endParaRPr kumimoji="0" lang="en-GB" altLang="en-US" sz="2400" i="0" u="none" strike="noStrike" cap="none" normalizeH="0" baseline="0" dirty="0">
              <a:ln>
                <a:noFill/>
              </a:ln>
              <a:solidFill>
                <a:schemeClr val="accent4">
                  <a:lumMod val="50000"/>
                </a:schemeClr>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6EA0F4B-C145-A680-8DC2-E442A2A18F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32924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2B1482-167B-9CBE-2175-F4EFF327466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5B60A38-0801-7BAA-64E2-42E12D57D9AF}"/>
              </a:ext>
            </a:extLst>
          </p:cNvPr>
          <p:cNvSpPr/>
          <p:nvPr/>
        </p:nvSpPr>
        <p:spPr>
          <a:xfrm>
            <a:off x="0" y="1"/>
            <a:ext cx="12192000" cy="6858000"/>
          </a:xfrm>
          <a:prstGeom prst="rect">
            <a:avLst/>
          </a:prstGeom>
          <a:solidFill>
            <a:schemeClr val="accent4">
              <a:lumMod val="50000"/>
              <a:alpha val="8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1980" y="2026920"/>
            <a:ext cx="10698480" cy="4203651"/>
          </a:xfrm>
          <a:prstGeom prst="rect">
            <a:avLst/>
          </a:prstGeom>
          <a:noFill/>
        </p:spPr>
        <p:txBody>
          <a:bodyPr wrap="square">
            <a:spAutoFit/>
          </a:bodyPr>
          <a:lstStyle/>
          <a:p>
            <a:pPr marL="457200" marR="0">
              <a:lnSpc>
                <a:spcPct val="107000"/>
              </a:lnSpc>
              <a:spcBef>
                <a:spcPts val="0"/>
              </a:spcBef>
              <a:spcAft>
                <a:spcPts val="0"/>
              </a:spcAft>
            </a:pPr>
            <a:r>
              <a:rPr lang="en-GB"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greed, the love of wealth, and the empty promises of a failing economic system?</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endPar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an economic system structured for the benefit of the elite and a few while the majority lives in penury?</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endPar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oppression and all the forces that keep us from living liberated lives and working for the liberation of all?</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GB"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endPar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356"/>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An act of renouncing and affirmation </a:t>
            </a:r>
          </a:p>
        </p:txBody>
      </p:sp>
      <p:pic>
        <p:nvPicPr>
          <p:cNvPr id="13" name="Picture 12">
            <a:extLst>
              <a:ext uri="{FF2B5EF4-FFF2-40B4-BE49-F238E27FC236}">
                <a16:creationId xmlns:a16="http://schemas.microsoft.com/office/drawing/2014/main" id="{03E0FAF6-210F-2535-3CB6-06E791B68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3055087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454C2-96C1-0115-5EF9-A03D4D2D44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935" y="0"/>
            <a:ext cx="10286065" cy="6858000"/>
          </a:xfrm>
          <a:prstGeom prst="rect">
            <a:avLst/>
          </a:prstGeom>
        </p:spPr>
      </p:pic>
      <p:sp>
        <p:nvSpPr>
          <p:cNvPr id="4" name="Rectangle 3">
            <a:extLst>
              <a:ext uri="{FF2B5EF4-FFF2-40B4-BE49-F238E27FC236}">
                <a16:creationId xmlns:a16="http://schemas.microsoft.com/office/drawing/2014/main" id="{BC58F186-E4B2-99AA-9B57-D7AB99AACCD8}"/>
              </a:ext>
            </a:extLst>
          </p:cNvPr>
          <p:cNvSpPr/>
          <p:nvPr/>
        </p:nvSpPr>
        <p:spPr>
          <a:xfrm>
            <a:off x="0" y="0"/>
            <a:ext cx="1905935"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556260" y="2010797"/>
            <a:ext cx="10698480" cy="3676712"/>
          </a:xfrm>
          <a:prstGeom prst="rect">
            <a:avLst/>
          </a:prstGeom>
          <a:noFill/>
        </p:spPr>
        <p:txBody>
          <a:bodyPr wrap="square">
            <a:spAutoFit/>
          </a:bodyPr>
          <a:lstStyle/>
          <a:p>
            <a:pPr marL="457200" marR="0">
              <a:lnSpc>
                <a:spcPct val="107000"/>
              </a:lnSpc>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the fear that dwells in you, all its alluring securities – those things that draw you away from confronting your own oppression, loving your own neighbour, and building power for the sake of a liberated world?</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p>
          <a:p>
            <a:pPr marL="457200" marR="0">
              <a:lnSpc>
                <a:spcPct val="107000"/>
              </a:lnSpc>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all that create walls, divide, estrange, displace, marginalise and deny the humanity in each of us?</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 </a:t>
            </a:r>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29118" y="715714"/>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An act of renouncing and affirmation </a:t>
            </a:r>
          </a:p>
        </p:txBody>
      </p:sp>
      <p:pic>
        <p:nvPicPr>
          <p:cNvPr id="6" name="Picture 5">
            <a:extLst>
              <a:ext uri="{FF2B5EF4-FFF2-40B4-BE49-F238E27FC236}">
                <a16:creationId xmlns:a16="http://schemas.microsoft.com/office/drawing/2014/main" id="{105FC295-8BEA-DCCC-1410-45CA85E05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54726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4C735-E436-E971-92FE-E73879AC30C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525C0C8-58DF-258C-F095-2576EDE80050}"/>
              </a:ext>
            </a:extLst>
          </p:cNvPr>
          <p:cNvSpPr/>
          <p:nvPr/>
        </p:nvSpPr>
        <p:spPr>
          <a:xfrm>
            <a:off x="0" y="1"/>
            <a:ext cx="12192000" cy="6858000"/>
          </a:xfrm>
          <a:prstGeom prst="rect">
            <a:avLst/>
          </a:prstGeom>
          <a:solidFill>
            <a:schemeClr val="accent1">
              <a:lumMod val="75000"/>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9600" y="1812361"/>
            <a:ext cx="10698480" cy="4302460"/>
          </a:xfrm>
          <a:prstGeom prst="rect">
            <a:avLst/>
          </a:prstGeom>
          <a:noFill/>
        </p:spPr>
        <p:txBody>
          <a:bodyPr wrap="square">
            <a:spAutoFit/>
          </a:bodyPr>
          <a:lstStyle/>
          <a:p>
            <a:pPr marL="457200" marR="0">
              <a:lnSpc>
                <a:spcPct val="107000"/>
              </a:lnSpc>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Do you renounce the destruction of the earth and its resources, the devaluation of nature, and the denial of climate change, as the planet is sacrificed for human greed, leading to pending and unimaginable calamity?</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p>
          <a:p>
            <a:pPr marL="457200" marR="0">
              <a:lnSpc>
                <a:spcPct val="107000"/>
              </a:lnSpc>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With your heart, soul, strength and mind do you renounce all these?</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We renounce them</a:t>
            </a:r>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09600" y="701041"/>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An act of renouncing and affirmation </a:t>
            </a:r>
          </a:p>
        </p:txBody>
      </p:sp>
      <p:pic>
        <p:nvPicPr>
          <p:cNvPr id="6" name="Picture 5">
            <a:extLst>
              <a:ext uri="{FF2B5EF4-FFF2-40B4-BE49-F238E27FC236}">
                <a16:creationId xmlns:a16="http://schemas.microsoft.com/office/drawing/2014/main" id="{105FC295-8BEA-DCCC-1410-45CA85E05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41448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9E463E-78E8-63CA-5E40-E7B77A1A6E5E}"/>
              </a:ext>
            </a:extLst>
          </p:cNvPr>
          <p:cNvSpPr/>
          <p:nvPr/>
        </p:nvSpPr>
        <p:spPr>
          <a:xfrm>
            <a:off x="0" y="0"/>
            <a:ext cx="4287915" cy="6858000"/>
          </a:xfrm>
          <a:prstGeom prst="rect">
            <a:avLst/>
          </a:prstGeom>
          <a:solidFill>
            <a:srgbClr val="277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3" name="Picture 12">
            <a:extLst>
              <a:ext uri="{FF2B5EF4-FFF2-40B4-BE49-F238E27FC236}">
                <a16:creationId xmlns:a16="http://schemas.microsoft.com/office/drawing/2014/main" id="{E2B81A5B-6DA0-B578-2725-BC660EF0E34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1726412"/>
            <a:ext cx="4287914" cy="2870422"/>
          </a:xfrm>
          <a:prstGeom prst="rect">
            <a:avLst/>
          </a:prstGeom>
        </p:spPr>
      </p:pic>
      <p:sp>
        <p:nvSpPr>
          <p:cNvPr id="10" name="TextBox 9">
            <a:extLst>
              <a:ext uri="{FF2B5EF4-FFF2-40B4-BE49-F238E27FC236}">
                <a16:creationId xmlns:a16="http://schemas.microsoft.com/office/drawing/2014/main" id="{D6B60D02-A8DA-CFBA-E995-A18F846034DB}"/>
              </a:ext>
            </a:extLst>
          </p:cNvPr>
          <p:cNvSpPr txBox="1"/>
          <p:nvPr/>
        </p:nvSpPr>
        <p:spPr>
          <a:xfrm>
            <a:off x="4687408" y="2002127"/>
            <a:ext cx="6303147" cy="4462760"/>
          </a:xfrm>
          <a:prstGeom prst="rect">
            <a:avLst/>
          </a:prstGeom>
          <a:noFill/>
        </p:spPr>
        <p:txBody>
          <a:bodyPr wrap="square">
            <a:spAutoFit/>
          </a:bodyPr>
          <a:lstStyle/>
          <a:p>
            <a:pPr marR="0">
              <a:spcBef>
                <a:spcPts val="0"/>
              </a:spcBef>
              <a:spcAft>
                <a:spcPts val="0"/>
              </a:spcAft>
            </a:pPr>
            <a:r>
              <a:rPr lang="en-GB" sz="2800" b="1" dirty="0">
                <a:solidFill>
                  <a:schemeClr val="accent1"/>
                </a:solidFill>
                <a:effectLst/>
                <a:latin typeface="Arial" panose="020B0604020202020204" pitchFamily="34" charset="0"/>
                <a:ea typeface="Adobe Fan Heiti Std B" panose="020B0700000000000000" pitchFamily="34" charset="-128"/>
                <a:cs typeface="Arial" panose="020B0604020202020204" pitchFamily="34" charset="0"/>
              </a:rPr>
              <a:t>Worship is at the heart of our missional vocation. On this CWM 45</a:t>
            </a:r>
            <a:r>
              <a:rPr lang="en-GB" sz="2800" b="1" baseline="30000" dirty="0">
                <a:solidFill>
                  <a:schemeClr val="accent1"/>
                </a:solidFill>
                <a:effectLst/>
                <a:latin typeface="Arial" panose="020B0604020202020204" pitchFamily="34" charset="0"/>
                <a:ea typeface="Adobe Fan Heiti Std B" panose="020B0700000000000000" pitchFamily="34" charset="-128"/>
                <a:cs typeface="Arial" panose="020B0604020202020204" pitchFamily="34" charset="0"/>
              </a:rPr>
              <a:t>th</a:t>
            </a:r>
            <a:r>
              <a:rPr lang="en-GB" sz="2800" b="1" dirty="0">
                <a:solidFill>
                  <a:schemeClr val="accent1"/>
                </a:solidFill>
                <a:effectLst/>
                <a:latin typeface="Arial" panose="020B0604020202020204" pitchFamily="34" charset="0"/>
                <a:ea typeface="Adobe Fan Heiti Std B" panose="020B0700000000000000" pitchFamily="34" charset="-128"/>
                <a:cs typeface="Arial" panose="020B0604020202020204" pitchFamily="34" charset="0"/>
              </a:rPr>
              <a:t> Anniversary Sunday, we have crafted worship resources to enable member churches to participate in worship which reflects on CWM Mission themes.  </a:t>
            </a:r>
          </a:p>
          <a:p>
            <a:pPr marL="0" marR="0">
              <a:spcBef>
                <a:spcPts val="0"/>
              </a:spcBef>
              <a:spcAft>
                <a:spcPts val="0"/>
              </a:spcAft>
            </a:pPr>
            <a:endParaRPr lang="en-GB" sz="2400" dirty="0">
              <a:latin typeface="Arial" panose="020B0604020202020204" pitchFamily="34" charset="0"/>
              <a:ea typeface="Tahoma" panose="020B0604030504040204" pitchFamily="34" charset="0"/>
              <a:cs typeface="Arial" panose="020B0604020202020204" pitchFamily="34" charset="0"/>
            </a:endParaRPr>
          </a:p>
          <a:p>
            <a:pPr marR="0">
              <a:spcBef>
                <a:spcPts val="0"/>
              </a:spcBef>
              <a:spcAft>
                <a:spcPts val="0"/>
              </a:spcAft>
            </a:pPr>
            <a:r>
              <a:rPr lang="en-GB" sz="1600" dirty="0">
                <a:effectLst/>
                <a:latin typeface="Arial" panose="020B0604020202020204" pitchFamily="34" charset="0"/>
                <a:ea typeface="Tahoma" panose="020B0604030504040204" pitchFamily="34" charset="0"/>
                <a:cs typeface="Arial" panose="020B0604020202020204" pitchFamily="34" charset="0"/>
              </a:rPr>
              <a:t>The resource which is offered here should be adapted to need and context. At the same time, we hope the words and images provide inspiration and motivation to consider how God comes to us in woe and wonder to show the new worlds God creates amongst us.</a:t>
            </a:r>
            <a:endParaRPr lang="en-US" sz="1600" dirty="0">
              <a:effectLst/>
              <a:latin typeface="Arial" panose="020B0604020202020204" pitchFamily="34" charset="0"/>
              <a:ea typeface="Tahoma" panose="020B060403050404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F0402D0-D676-0392-41FA-620EAADAD51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2639082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331A6-11B5-65B0-7C06-EDE332CE46D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DFE15E3-399C-13CF-5C4F-784C30564E5D}"/>
              </a:ext>
            </a:extLst>
          </p:cNvPr>
          <p:cNvSpPr txBox="1"/>
          <p:nvPr/>
        </p:nvSpPr>
        <p:spPr>
          <a:xfrm>
            <a:off x="594360" y="1813244"/>
            <a:ext cx="10698480" cy="3822778"/>
          </a:xfrm>
          <a:prstGeom prst="rect">
            <a:avLst/>
          </a:prstGeom>
          <a:noFill/>
        </p:spPr>
        <p:txBody>
          <a:bodyPr wrap="square">
            <a:spAutoFit/>
          </a:bodyPr>
          <a:lstStyle/>
          <a:p>
            <a:pPr marL="457200" marR="0">
              <a:lnSpc>
                <a:spcPct val="107000"/>
              </a:lnSpc>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So, in the spirit of solidarity and in the name of the rising up One, Jesus, God’s statement of fullness of life we commit, as a family, to work together to counter all that deny fullness and God’s desire for goodness. </a:t>
            </a:r>
          </a:p>
          <a:p>
            <a:pPr marL="457200" marR="0">
              <a:lnSpc>
                <a:spcPct val="107000"/>
              </a:lnSpc>
              <a:spcBef>
                <a:spcPts val="0"/>
              </a:spcBef>
              <a:spcAft>
                <a:spcPts val="0"/>
              </a:spcAft>
            </a:pPr>
            <a:r>
              <a:rPr lang="en-SG" sz="3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Amen</a:t>
            </a:r>
          </a:p>
          <a:p>
            <a:pPr marL="457200" marR="0">
              <a:lnSpc>
                <a:spcPct val="107000"/>
              </a:lnSpc>
              <a:spcBef>
                <a:spcPts val="0"/>
              </a:spcBef>
              <a:spcAft>
                <a:spcPts val="0"/>
              </a:spcAft>
            </a:pPr>
            <a:endParaRPr lang="en-SG" sz="2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endPar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SG" dirty="0">
                <a:solidFill>
                  <a:schemeClr val="bg1"/>
                </a:solidFill>
                <a:effectLst/>
                <a:latin typeface="Arial" panose="020B0604020202020204" pitchFamily="34" charset="0"/>
                <a:ea typeface="Calibri" panose="020F0502020204030204" pitchFamily="34" charset="0"/>
                <a:cs typeface="Arial" panose="020B0604020202020204" pitchFamily="34" charset="0"/>
              </a:rPr>
              <a:t>[Adapted from CWM Publication, From the End of the World: Prayers in Defiance of Empire (Abingdon Press, 2020)]</a:t>
            </a:r>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924"/>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An act of renouncing and affirmation </a:t>
            </a:r>
          </a:p>
        </p:txBody>
      </p:sp>
      <p:pic>
        <p:nvPicPr>
          <p:cNvPr id="6" name="Picture 5">
            <a:extLst>
              <a:ext uri="{FF2B5EF4-FFF2-40B4-BE49-F238E27FC236}">
                <a16:creationId xmlns:a16="http://schemas.microsoft.com/office/drawing/2014/main" id="{105FC295-8BEA-DCCC-1410-45CA85E05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068825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DF3710-5A24-0306-4F2D-5D8BC1A5FBA2}"/>
              </a:ext>
            </a:extLst>
          </p:cNvPr>
          <p:cNvSpPr/>
          <p:nvPr/>
        </p:nvSpPr>
        <p:spPr>
          <a:xfrm>
            <a:off x="0" y="0"/>
            <a:ext cx="12192000" cy="6858000"/>
          </a:xfrm>
          <a:prstGeom prst="rect">
            <a:avLst/>
          </a:prstGeom>
          <a:solidFill>
            <a:srgbClr val="CF7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Picture 3">
            <a:extLst>
              <a:ext uri="{FF2B5EF4-FFF2-40B4-BE49-F238E27FC236}">
                <a16:creationId xmlns:a16="http://schemas.microsoft.com/office/drawing/2014/main" id="{25125D19-50CB-0556-B596-B69621739229}"/>
              </a:ext>
            </a:extLst>
          </p:cNvPr>
          <p:cNvPicPr>
            <a:picLocks noChangeAspect="1"/>
          </p:cNvPicPr>
          <p:nvPr/>
        </p:nvPicPr>
        <p:blipFill>
          <a:blip r:embed="rId2"/>
          <a:stretch>
            <a:fillRect/>
          </a:stretch>
        </p:blipFill>
        <p:spPr>
          <a:xfrm>
            <a:off x="2616230" y="2371907"/>
            <a:ext cx="6959539" cy="3914741"/>
          </a:xfrm>
          <a:prstGeom prst="rect">
            <a:avLst/>
          </a:prstGeom>
          <a:solidFill>
            <a:srgbClr val="D98A75"/>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19D0087-76F7-1BD0-7ABE-79705ED426B3}"/>
              </a:ext>
            </a:extLst>
          </p:cNvPr>
          <p:cNvSpPr>
            <a:spLocks noGrp="1"/>
          </p:cNvSpPr>
          <p:nvPr>
            <p:ph type="title"/>
          </p:nvPr>
        </p:nvSpPr>
        <p:spPr>
          <a:xfrm>
            <a:off x="0" y="1203160"/>
            <a:ext cx="12192000" cy="1325563"/>
          </a:xfrm>
        </p:spPr>
        <p:txBody>
          <a:bodyPr>
            <a:normAutofit fontScale="90000"/>
          </a:bodyPr>
          <a:lstStyle/>
          <a:p>
            <a:pPr algn="ctr"/>
            <a:r>
              <a:rPr lang="en-GB" sz="4400" b="1" dirty="0">
                <a:effectLst/>
                <a:latin typeface="Arial" panose="020B0604020202020204" pitchFamily="34" charset="0"/>
                <a:ea typeface="Adobe Fan Heiti Std B" panose="020B0700000000000000" pitchFamily="34" charset="-128"/>
                <a:cs typeface="Arial" panose="020B0604020202020204" pitchFamily="34" charset="0"/>
              </a:rPr>
              <a:t>Community Singing</a:t>
            </a: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endParaRPr lang="en-S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3A1C1E-0ADA-1A6C-6D15-B76A68C4DB7E}"/>
              </a:ext>
            </a:extLst>
          </p:cNvPr>
          <p:cNvSpPr txBox="1"/>
          <p:nvPr/>
        </p:nvSpPr>
        <p:spPr>
          <a:xfrm>
            <a:off x="3246120" y="1250686"/>
            <a:ext cx="7909560" cy="707886"/>
          </a:xfrm>
          <a:prstGeom prst="rect">
            <a:avLst/>
          </a:prstGeom>
          <a:noFill/>
        </p:spPr>
        <p:txBody>
          <a:bodyPr wrap="square">
            <a:spAutoFit/>
          </a:bodyPr>
          <a:lstStyle/>
          <a:p>
            <a:pPr marL="742950" marR="0" indent="-285750">
              <a:spcBef>
                <a:spcPts val="0"/>
              </a:spcBef>
              <a:spcAft>
                <a:spcPts val="0"/>
              </a:spcAft>
              <a:buFont typeface="Arial" panose="020B0604020202020204" pitchFamily="34" charset="0"/>
              <a:buChar char="•"/>
            </a:pPr>
            <a:r>
              <a:rPr lang="en-SG" sz="2000" b="1" dirty="0">
                <a:ea typeface="Adobe Fan Heiti Std B" panose="020B0700000000000000" pitchFamily="34" charset="-128"/>
                <a:cs typeface="Arial" panose="020B0604020202020204" pitchFamily="34" charset="0"/>
              </a:rPr>
              <a:t>Resurrection Rally (Caribbean Region)</a:t>
            </a:r>
          </a:p>
          <a:p>
            <a:pPr marL="742950" marR="0" indent="-285750">
              <a:spcBef>
                <a:spcPts val="0"/>
              </a:spcBef>
              <a:spcAft>
                <a:spcPts val="0"/>
              </a:spcAft>
              <a:buFont typeface="Arial" panose="020B0604020202020204" pitchFamily="34" charset="0"/>
              <a:buChar char="•"/>
            </a:pPr>
            <a:r>
              <a:rPr lang="en-SG" sz="2000" b="1" dirty="0">
                <a:ea typeface="Adobe Fan Heiti Std B" panose="020B0700000000000000" pitchFamily="34" charset="-128"/>
                <a:cs typeface="Arial" panose="020B0604020202020204" pitchFamily="34" charset="0"/>
              </a:rPr>
              <a:t>or a relevant song/hymn for your context</a:t>
            </a:r>
          </a:p>
        </p:txBody>
      </p:sp>
      <p:pic>
        <p:nvPicPr>
          <p:cNvPr id="12" name="Picture 11">
            <a:hlinkClick r:id="rId3"/>
            <a:extLst>
              <a:ext uri="{FF2B5EF4-FFF2-40B4-BE49-F238E27FC236}">
                <a16:creationId xmlns:a16="http://schemas.microsoft.com/office/drawing/2014/main" id="{08E68C06-3732-BD13-8B22-6D75AE8B1F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33218" y="3731883"/>
            <a:ext cx="1325563" cy="1325563"/>
          </a:xfrm>
          <a:prstGeom prst="rect">
            <a:avLst/>
          </a:prstGeom>
        </p:spPr>
      </p:pic>
      <p:pic>
        <p:nvPicPr>
          <p:cNvPr id="13" name="Picture 12">
            <a:extLst>
              <a:ext uri="{FF2B5EF4-FFF2-40B4-BE49-F238E27FC236}">
                <a16:creationId xmlns:a16="http://schemas.microsoft.com/office/drawing/2014/main" id="{281D7A39-BB85-E261-1C6E-31993D129C5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2614578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3291D-B967-D10E-6F4C-1FBFFC561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5547360"/>
          </a:xfrm>
          <a:prstGeom prst="rect">
            <a:avLst/>
          </a:prstGeom>
        </p:spPr>
      </p:pic>
      <p:sp>
        <p:nvSpPr>
          <p:cNvPr id="5" name="TextBox 4">
            <a:extLst>
              <a:ext uri="{FF2B5EF4-FFF2-40B4-BE49-F238E27FC236}">
                <a16:creationId xmlns:a16="http://schemas.microsoft.com/office/drawing/2014/main" id="{CA54BE62-B5AA-3843-7EA1-CDDB2198D7F6}"/>
              </a:ext>
            </a:extLst>
          </p:cNvPr>
          <p:cNvSpPr txBox="1"/>
          <p:nvPr/>
        </p:nvSpPr>
        <p:spPr>
          <a:xfrm>
            <a:off x="365760" y="5680361"/>
            <a:ext cx="6096000" cy="468077"/>
          </a:xfrm>
          <a:prstGeom prst="rect">
            <a:avLst/>
          </a:prstGeom>
          <a:noFill/>
        </p:spPr>
        <p:txBody>
          <a:bodyPr wrap="square">
            <a:spAutoFit/>
          </a:bodyPr>
          <a:lstStyle/>
          <a:p>
            <a:pPr marL="0" marR="0" algn="just">
              <a:lnSpc>
                <a:spcPct val="107000"/>
              </a:lnSpc>
              <a:spcBef>
                <a:spcPts val="0"/>
              </a:spcBef>
              <a:spcAft>
                <a:spcPts val="800"/>
              </a:spcAft>
            </a:pPr>
            <a:r>
              <a:rPr lang="en-GB" sz="2400" b="1" dirty="0" err="1">
                <a:effectLst/>
                <a:latin typeface="Times New Roman" panose="02020603050405020304" pitchFamily="18" charset="0"/>
                <a:ea typeface="Times New Roman" panose="02020603050405020304" pitchFamily="18" charset="0"/>
                <a:cs typeface="Times New Roman" panose="02020603050405020304" pitchFamily="18" charset="0"/>
              </a:rPr>
              <a:t>Ruo</a:t>
            </a:r>
            <a:r>
              <a:rPr lang="en-GB" sz="2400" b="1" dirty="0">
                <a:effectLst/>
                <a:latin typeface="Times New Roman" panose="02020603050405020304" pitchFamily="18" charset="0"/>
                <a:ea typeface="Times New Roman" panose="02020603050405020304" pitchFamily="18" charset="0"/>
                <a:cs typeface="Times New Roman" panose="02020603050405020304" pitchFamily="18" charset="0"/>
              </a:rPr>
              <a:t> Cheng Xiao, Singapore, 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9155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DF3710-5A24-0306-4F2D-5D8BC1A5FBA2}"/>
              </a:ext>
            </a:extLst>
          </p:cNvPr>
          <p:cNvSpPr/>
          <p:nvPr/>
        </p:nvSpPr>
        <p:spPr>
          <a:xfrm>
            <a:off x="0" y="0"/>
            <a:ext cx="12192000" cy="6858000"/>
          </a:xfrm>
          <a:prstGeom prst="rect">
            <a:avLst/>
          </a:prstGeom>
          <a:solidFill>
            <a:srgbClr val="00A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9" name="Rectangle 28">
            <a:extLst>
              <a:ext uri="{FF2B5EF4-FFF2-40B4-BE49-F238E27FC236}">
                <a16:creationId xmlns:a16="http://schemas.microsoft.com/office/drawing/2014/main" id="{D3711068-B5DC-8B2F-8340-AA595EB66CB4}"/>
              </a:ext>
            </a:extLst>
          </p:cNvPr>
          <p:cNvSpPr/>
          <p:nvPr/>
        </p:nvSpPr>
        <p:spPr>
          <a:xfrm>
            <a:off x="411480" y="2042160"/>
            <a:ext cx="7535154" cy="414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a:extLst>
              <a:ext uri="{FF2B5EF4-FFF2-40B4-BE49-F238E27FC236}">
                <a16:creationId xmlns:a16="http://schemas.microsoft.com/office/drawing/2014/main" id="{74B38D47-CF8E-B8B9-8C58-848A421D64A7}"/>
              </a:ext>
            </a:extLst>
          </p:cNvPr>
          <p:cNvPicPr>
            <a:picLocks noChangeAspect="1"/>
          </p:cNvPicPr>
          <p:nvPr/>
        </p:nvPicPr>
        <p:blipFill rotWithShape="1">
          <a:blip r:embed="rId2"/>
          <a:srcRect t="3960" b="4735"/>
          <a:stretch/>
        </p:blipFill>
        <p:spPr>
          <a:xfrm>
            <a:off x="586740" y="2247518"/>
            <a:ext cx="7166841" cy="3680839"/>
          </a:xfrm>
          <a:prstGeom prst="rect">
            <a:avLst/>
          </a:prstGeom>
        </p:spPr>
      </p:pic>
      <p:pic>
        <p:nvPicPr>
          <p:cNvPr id="9" name="Picture 8">
            <a:extLst>
              <a:ext uri="{FF2B5EF4-FFF2-40B4-BE49-F238E27FC236}">
                <a16:creationId xmlns:a16="http://schemas.microsoft.com/office/drawing/2014/main" id="{AD5C3CC3-8B67-69F9-71D9-16E4802A2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
        <p:nvSpPr>
          <p:cNvPr id="15" name="TextBox 14">
            <a:extLst>
              <a:ext uri="{FF2B5EF4-FFF2-40B4-BE49-F238E27FC236}">
                <a16:creationId xmlns:a16="http://schemas.microsoft.com/office/drawing/2014/main" id="{9FE1C02D-595C-D1AA-18B3-C775C4280F37}"/>
              </a:ext>
            </a:extLst>
          </p:cNvPr>
          <p:cNvSpPr txBox="1"/>
          <p:nvPr/>
        </p:nvSpPr>
        <p:spPr>
          <a:xfrm>
            <a:off x="0" y="1055021"/>
            <a:ext cx="12192000" cy="707886"/>
          </a:xfrm>
          <a:prstGeom prst="rect">
            <a:avLst/>
          </a:prstGeom>
          <a:noFill/>
        </p:spPr>
        <p:txBody>
          <a:bodyPr wrap="square">
            <a:spAutoFit/>
          </a:bodyPr>
          <a:lstStyle/>
          <a:p>
            <a:pPr algn="ctr"/>
            <a:r>
              <a:rPr lang="en-GB" sz="4000" b="1" dirty="0">
                <a:solidFill>
                  <a:schemeClr val="bg1"/>
                </a:solidFill>
                <a:effectLst/>
                <a:latin typeface="Arial" panose="020B0604020202020204" pitchFamily="34" charset="0"/>
                <a:ea typeface="Adobe Fan Heiti Std B" panose="020B0700000000000000" pitchFamily="34" charset="-128"/>
                <a:cs typeface="Arial" panose="020B0604020202020204" pitchFamily="34" charset="0"/>
              </a:rPr>
              <a:t>Interrupting-Challenging the flow</a:t>
            </a:r>
          </a:p>
        </p:txBody>
      </p:sp>
      <p:sp>
        <p:nvSpPr>
          <p:cNvPr id="16" name="TextBox 15">
            <a:extLst>
              <a:ext uri="{FF2B5EF4-FFF2-40B4-BE49-F238E27FC236}">
                <a16:creationId xmlns:a16="http://schemas.microsoft.com/office/drawing/2014/main" id="{BCE73CC3-6880-93B3-52DA-28C89D10124E}"/>
              </a:ext>
            </a:extLst>
          </p:cNvPr>
          <p:cNvSpPr txBox="1"/>
          <p:nvPr/>
        </p:nvSpPr>
        <p:spPr>
          <a:xfrm>
            <a:off x="7541748" y="2247518"/>
            <a:ext cx="4238772" cy="3046988"/>
          </a:xfrm>
          <a:prstGeom prst="rect">
            <a:avLst/>
          </a:prstGeom>
          <a:noFill/>
        </p:spPr>
        <p:txBody>
          <a:bodyPr wrap="square">
            <a:spAutoFit/>
          </a:bodyPr>
          <a:lstStyle/>
          <a:p>
            <a:pPr marL="457200" marR="0">
              <a:spcBef>
                <a:spcPts val="0"/>
              </a:spcBef>
              <a:spcAft>
                <a:spcPts val="0"/>
              </a:spcAft>
            </a:pPr>
            <a:r>
              <a:rPr lang="en-SG" sz="2400" dirty="0">
                <a:solidFill>
                  <a:schemeClr val="bg1"/>
                </a:solidFill>
                <a:ea typeface="Adobe Fan Heiti Std B" panose="020B0700000000000000" pitchFamily="34" charset="-128"/>
                <a:cs typeface="Arial" panose="020B0604020202020204" pitchFamily="34" charset="0"/>
              </a:rPr>
              <a:t>Here’s a Short Video Clip from the Pacific on the exploitation of the ocean, that may lead to the displacement of hundreds of thousands of people. </a:t>
            </a:r>
          </a:p>
          <a:p>
            <a:pPr marL="457200" marR="0">
              <a:spcBef>
                <a:spcPts val="0"/>
              </a:spcBef>
              <a:spcAft>
                <a:spcPts val="0"/>
              </a:spcAft>
            </a:pPr>
            <a:r>
              <a:rPr lang="en-SG" sz="2400" dirty="0">
                <a:solidFill>
                  <a:schemeClr val="bg1"/>
                </a:solidFill>
                <a:ea typeface="Adobe Fan Heiti Std B" panose="020B0700000000000000" pitchFamily="34" charset="-128"/>
                <a:cs typeface="Arial" panose="020B0604020202020204" pitchFamily="34" charset="0"/>
              </a:rPr>
              <a:t>(Pacific Conference of Churches)</a:t>
            </a:r>
          </a:p>
        </p:txBody>
      </p:sp>
      <p:pic>
        <p:nvPicPr>
          <p:cNvPr id="21" name="Picture 20">
            <a:hlinkClick r:id="rId4"/>
            <a:extLst>
              <a:ext uri="{FF2B5EF4-FFF2-40B4-BE49-F238E27FC236}">
                <a16:creationId xmlns:a16="http://schemas.microsoft.com/office/drawing/2014/main" id="{ED1996A7-F871-50F9-A656-D68D0C86179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09070" y="2247518"/>
            <a:ext cx="3555461" cy="3555461"/>
          </a:xfrm>
          <a:prstGeom prst="rect">
            <a:avLst/>
          </a:prstGeom>
        </p:spPr>
      </p:pic>
      <p:cxnSp>
        <p:nvCxnSpPr>
          <p:cNvPr id="23" name="Straight Arrow Connector 22">
            <a:extLst>
              <a:ext uri="{FF2B5EF4-FFF2-40B4-BE49-F238E27FC236}">
                <a16:creationId xmlns:a16="http://schemas.microsoft.com/office/drawing/2014/main" id="{7B869A36-8139-D0C9-520B-57CDA303F44A}"/>
              </a:ext>
            </a:extLst>
          </p:cNvPr>
          <p:cNvCxnSpPr>
            <a:cxnSpLocks/>
          </p:cNvCxnSpPr>
          <p:nvPr/>
        </p:nvCxnSpPr>
        <p:spPr>
          <a:xfrm flipH="1">
            <a:off x="7136862" y="3606344"/>
            <a:ext cx="809772" cy="0"/>
          </a:xfrm>
          <a:prstGeom prst="straightConnector1">
            <a:avLst/>
          </a:prstGeom>
          <a:ln w="133350">
            <a:solidFill>
              <a:srgbClr val="00A4B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5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CE786A-E474-DFB0-D38F-AE153C1614C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13" name="Rectangle 12">
            <a:extLst>
              <a:ext uri="{FF2B5EF4-FFF2-40B4-BE49-F238E27FC236}">
                <a16:creationId xmlns:a16="http://schemas.microsoft.com/office/drawing/2014/main" id="{28C3E39C-C298-5A3A-1B6A-0BD3DE52B6EF}"/>
              </a:ext>
            </a:extLst>
          </p:cNvPr>
          <p:cNvSpPr/>
          <p:nvPr/>
        </p:nvSpPr>
        <p:spPr>
          <a:xfrm>
            <a:off x="609600" y="1642498"/>
            <a:ext cx="10942320" cy="40417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FA95C0FA-E7E8-D439-B612-5AEBEA533A00}"/>
              </a:ext>
            </a:extLst>
          </p:cNvPr>
          <p:cNvSpPr>
            <a:spLocks noGrp="1"/>
          </p:cNvSpPr>
          <p:nvPr>
            <p:ph type="title"/>
          </p:nvPr>
        </p:nvSpPr>
        <p:spPr/>
        <p:txBody>
          <a:bodyPr/>
          <a:lstStyle/>
          <a:p>
            <a:r>
              <a:rPr lang="en-SG" b="1" dirty="0">
                <a:solidFill>
                  <a:schemeClr val="bg1"/>
                </a:solidFill>
                <a:latin typeface="Arial" panose="020B0604020202020204" pitchFamily="34" charset="0"/>
                <a:cs typeface="Arial" panose="020B0604020202020204" pitchFamily="34" charset="0"/>
              </a:rPr>
              <a:t>Scripture Reading</a:t>
            </a:r>
          </a:p>
        </p:txBody>
      </p:sp>
      <p:sp>
        <p:nvSpPr>
          <p:cNvPr id="3" name="Content Placeholder 2">
            <a:extLst>
              <a:ext uri="{FF2B5EF4-FFF2-40B4-BE49-F238E27FC236}">
                <a16:creationId xmlns:a16="http://schemas.microsoft.com/office/drawing/2014/main" id="{4890FF6E-2789-150D-B206-9E1B56D7CFF0}"/>
              </a:ext>
            </a:extLst>
          </p:cNvPr>
          <p:cNvSpPr>
            <a:spLocks noGrp="1"/>
          </p:cNvSpPr>
          <p:nvPr>
            <p:ph idx="1"/>
          </p:nvPr>
        </p:nvSpPr>
        <p:spPr/>
        <p:txBody>
          <a:bodyPr>
            <a:normAutofit/>
          </a:bodyPr>
          <a:lstStyle/>
          <a:p>
            <a:pPr marL="0" marR="0" indent="0" algn="just">
              <a:spcBef>
                <a:spcPts val="0"/>
              </a:spcBef>
              <a:spcAft>
                <a:spcPts val="0"/>
              </a:spcAft>
              <a:buNone/>
            </a:pPr>
            <a:r>
              <a:rPr lang="en-SG"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Hebrews 13: 1 – 2 </a:t>
            </a:r>
          </a:p>
          <a:p>
            <a:pPr marL="0" marR="0" indent="0">
              <a:spcBef>
                <a:spcPts val="0"/>
              </a:spcBef>
              <a:spcAft>
                <a:spcPts val="0"/>
              </a:spcAft>
              <a:buNone/>
            </a:pPr>
            <a:r>
              <a:rPr lang="en-US"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GB"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SG" dirty="0">
              <a:solidFill>
                <a:schemeClr val="bg1"/>
              </a:solidFill>
            </a:endParaRPr>
          </a:p>
        </p:txBody>
      </p:sp>
      <p:pic>
        <p:nvPicPr>
          <p:cNvPr id="7" name="Picture 6">
            <a:extLst>
              <a:ext uri="{FF2B5EF4-FFF2-40B4-BE49-F238E27FC236}">
                <a16:creationId xmlns:a16="http://schemas.microsoft.com/office/drawing/2014/main" id="{5CDD58FC-BF71-9EA7-FDCD-E7D3D20C7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
        <p:nvSpPr>
          <p:cNvPr id="9" name="TextBox 8">
            <a:extLst>
              <a:ext uri="{FF2B5EF4-FFF2-40B4-BE49-F238E27FC236}">
                <a16:creationId xmlns:a16="http://schemas.microsoft.com/office/drawing/2014/main" id="{310D40F7-AFEA-73A3-8E17-661D75596ED3}"/>
              </a:ext>
            </a:extLst>
          </p:cNvPr>
          <p:cNvSpPr txBox="1"/>
          <p:nvPr/>
        </p:nvSpPr>
        <p:spPr>
          <a:xfrm>
            <a:off x="1402080" y="2274838"/>
            <a:ext cx="10149840" cy="2308324"/>
          </a:xfrm>
          <a:prstGeom prst="rect">
            <a:avLst/>
          </a:prstGeom>
          <a:noFill/>
        </p:spPr>
        <p:txBody>
          <a:bodyPr wrap="square">
            <a:spAutoFit/>
          </a:bodyPr>
          <a:lstStyle/>
          <a:p>
            <a:pPr marL="0" marR="0" indent="0">
              <a:spcBef>
                <a:spcPts val="0"/>
              </a:spcBef>
              <a:spcAft>
                <a:spcPts val="0"/>
              </a:spcAft>
              <a:buNone/>
            </a:pPr>
            <a:r>
              <a:rPr lang="en-SG"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“Keep on loving one another as brothers and sisters. Do not forget 	to show hospitality to strangers for by doing that some have 	shown hospitality to angels without knowing it.” May we remember today that the world’s refugees are our brothers and sisters in Christ. May we be compelled to care for them, to pray for them, to leave our doors open to them. May we be reminded that the Lord is their refuge as well, and that he is ever present with them, just as he is us. </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58EAA89-6166-4BE4-043B-79C725A3DD38}"/>
              </a:ext>
            </a:extLst>
          </p:cNvPr>
          <p:cNvSpPr txBox="1"/>
          <p:nvPr/>
        </p:nvSpPr>
        <p:spPr>
          <a:xfrm>
            <a:off x="1402080" y="4701928"/>
            <a:ext cx="10584180" cy="678134"/>
          </a:xfrm>
          <a:prstGeom prst="rect">
            <a:avLst/>
          </a:prstGeom>
          <a:noFill/>
        </p:spPr>
        <p:txBody>
          <a:bodyPr wrap="square">
            <a:spAutoFit/>
          </a:bodyPr>
          <a:lstStyle/>
          <a:p>
            <a:pPr marL="0" marR="0" indent="0" algn="just">
              <a:lnSpc>
                <a:spcPct val="110000"/>
              </a:lnSpc>
              <a:spcBef>
                <a:spcPts val="0"/>
              </a:spcBef>
              <a:buNone/>
            </a:pPr>
            <a:r>
              <a:rPr lang="en-GB" sz="18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Reflection on the above text</a:t>
            </a:r>
            <a:endParaRPr lang="en-GB" sz="1800" b="1" u="sng"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indent="0" algn="just">
              <a:lnSpc>
                <a:spcPct val="110000"/>
              </a:lnSpc>
              <a:spcBef>
                <a:spcPts val="0"/>
              </a:spcBef>
              <a:buNone/>
            </a:pPr>
            <a:r>
              <a:rPr lang="en-GB"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(member churches are invited to find and work their way through the text)</a:t>
            </a:r>
            <a:endPar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11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7D26D-CAE1-EC21-B04B-32E79C5F2FA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5B60A38-0801-7BAA-64E2-42E12D57D9AF}"/>
              </a:ext>
            </a:extLst>
          </p:cNvPr>
          <p:cNvSpPr/>
          <p:nvPr/>
        </p:nvSpPr>
        <p:spPr>
          <a:xfrm>
            <a:off x="0" y="0"/>
            <a:ext cx="12192000" cy="6858000"/>
          </a:xfrm>
          <a:prstGeom prst="rect">
            <a:avLst/>
          </a:prstGeom>
          <a:solidFill>
            <a:schemeClr val="tx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356"/>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Praying for ourselves and others</a:t>
            </a:r>
          </a:p>
        </p:txBody>
      </p:sp>
      <p:sp>
        <p:nvSpPr>
          <p:cNvPr id="12" name="Rectangle 11">
            <a:extLst>
              <a:ext uri="{FF2B5EF4-FFF2-40B4-BE49-F238E27FC236}">
                <a16:creationId xmlns:a16="http://schemas.microsoft.com/office/drawing/2014/main" id="{E3BAE931-20E3-8D76-DE7F-570C34A4F781}"/>
              </a:ext>
            </a:extLst>
          </p:cNvPr>
          <p:cNvSpPr/>
          <p:nvPr/>
        </p:nvSpPr>
        <p:spPr>
          <a:xfrm>
            <a:off x="609600" y="1783080"/>
            <a:ext cx="10942320" cy="4639980"/>
          </a:xfrm>
          <a:prstGeom prst="rect">
            <a:avLst/>
          </a:prstGeom>
          <a:solidFill>
            <a:schemeClr val="accent2">
              <a:lumMod val="60000"/>
              <a:lumOff val="40000"/>
              <a:alpha val="2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1980" y="2026920"/>
            <a:ext cx="10698480" cy="4396140"/>
          </a:xfrm>
          <a:prstGeom prst="rect">
            <a:avLst/>
          </a:prstGeom>
          <a:noFill/>
        </p:spPr>
        <p:txBody>
          <a:bodyPr wrap="square">
            <a:spAutoFit/>
          </a:bodyPr>
          <a:lstStyle/>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Let us bring our prayers for our neighbours and ourselves to God in Christ:</a:t>
            </a:r>
          </a:p>
          <a:p>
            <a:pPr marL="457200" marR="0">
              <a:lnSpc>
                <a:spcPct val="107000"/>
              </a:lnSpc>
              <a:spcBef>
                <a:spcPts val="0"/>
              </a:spcBef>
              <a:spcAft>
                <a:spcPts val="0"/>
              </a:spcAft>
            </a:pPr>
            <a:endParaRPr lang="en-SG"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Let us bring before God the economic life of these isles/this land and all its peoples: </a:t>
            </a:r>
            <a:r>
              <a:rPr lang="en-SG" sz="2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[recall fears; the sin of greed; the scandal of impoverishment.....]</a:t>
            </a:r>
          </a:p>
          <a:p>
            <a:pPr marL="457200" marR="0">
              <a:lnSpc>
                <a:spcPct val="107000"/>
              </a:lnSpc>
              <a:spcBef>
                <a:spcPts val="0"/>
              </a:spcBef>
              <a:spcAft>
                <a:spcPts val="0"/>
              </a:spcAft>
            </a:pPr>
            <a:endParaRPr lang="en-SG"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 Divine liberator, have reminded us through Christ that: “Where our treasure is, there will our hearts be”; it will profit us noting if we acquire the whole world but lose our souls”; and that the economics of your Way is different.</a:t>
            </a:r>
          </a:p>
          <a:p>
            <a:pPr marL="457200" marR="0">
              <a:lnSpc>
                <a:spcPct val="107000"/>
              </a:lnSpc>
              <a:spcBef>
                <a:spcPts val="0"/>
              </a:spcBef>
              <a:spcAft>
                <a:spcPts val="0"/>
              </a:spcAft>
            </a:pPr>
            <a:endParaRPr lang="en-SG"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gn="ctr">
              <a:lnSpc>
                <a:spcPct val="107000"/>
              </a:lnSpc>
              <a:spcBef>
                <a:spcPts val="0"/>
              </a:spcBef>
              <a:spcAft>
                <a:spcPts val="0"/>
              </a:spcAft>
            </a:pPr>
            <a:r>
              <a:rPr lang="en-SG" sz="36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Hear our prayer, O God of bountiful grace</a:t>
            </a:r>
          </a:p>
        </p:txBody>
      </p:sp>
      <p:pic>
        <p:nvPicPr>
          <p:cNvPr id="13" name="Picture 12">
            <a:extLst>
              <a:ext uri="{FF2B5EF4-FFF2-40B4-BE49-F238E27FC236}">
                <a16:creationId xmlns:a16="http://schemas.microsoft.com/office/drawing/2014/main" id="{03E0FAF6-210F-2535-3CB6-06E791B68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9266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601CD1-2A5A-1A09-A56D-37FBA7CBF06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85B60A38-0801-7BAA-64E2-42E12D57D9AF}"/>
              </a:ext>
            </a:extLst>
          </p:cNvPr>
          <p:cNvSpPr/>
          <p:nvPr/>
        </p:nvSpPr>
        <p:spPr>
          <a:xfrm>
            <a:off x="0" y="0"/>
            <a:ext cx="12192000" cy="6858000"/>
          </a:xfrm>
          <a:prstGeom prst="rect">
            <a:avLst/>
          </a:prstGeom>
          <a:solidFill>
            <a:schemeClr val="tx1">
              <a:alpha val="3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356"/>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Praying for ourselves and others</a:t>
            </a:r>
          </a:p>
        </p:txBody>
      </p:sp>
      <p:sp>
        <p:nvSpPr>
          <p:cNvPr id="12" name="Rectangle 11">
            <a:extLst>
              <a:ext uri="{FF2B5EF4-FFF2-40B4-BE49-F238E27FC236}">
                <a16:creationId xmlns:a16="http://schemas.microsoft.com/office/drawing/2014/main" id="{841E06D2-C219-5222-5412-3552BBF3FE68}"/>
              </a:ext>
            </a:extLst>
          </p:cNvPr>
          <p:cNvSpPr/>
          <p:nvPr/>
        </p:nvSpPr>
        <p:spPr>
          <a:xfrm>
            <a:off x="609600" y="1783080"/>
            <a:ext cx="10942320" cy="4639980"/>
          </a:xfrm>
          <a:prstGeom prst="rect">
            <a:avLst/>
          </a:prstGeom>
          <a:solidFill>
            <a:srgbClr val="039BA7">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1980" y="2026920"/>
            <a:ext cx="10698480" cy="4739887"/>
          </a:xfrm>
          <a:prstGeom prst="rect">
            <a:avLst/>
          </a:prstGeom>
          <a:noFill/>
        </p:spPr>
        <p:txBody>
          <a:bodyPr wrap="square">
            <a:spAutoFit/>
          </a:bodyPr>
          <a:lstStyle/>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Let us bring before God all the children living in fear and in situations of conflict: </a:t>
            </a:r>
            <a:r>
              <a:rPr lang="en-SG" sz="2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[pray for children of asylum seekers and refugees in detention centres or on the road or crossing waters; children around the world; for the children and young people in our own concrete jungles in our land; children robbed of their childhood by the adult world......] </a:t>
            </a:r>
          </a:p>
          <a:p>
            <a:pPr marL="457200" marR="0">
              <a:lnSpc>
                <a:spcPct val="107000"/>
              </a:lnSpc>
              <a:spcBef>
                <a:spcPts val="0"/>
              </a:spcBef>
              <a:spcAft>
                <a:spcPts val="0"/>
              </a:spcAft>
            </a:pPr>
            <a:endParaRPr lang="en-SG" sz="16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 inclusive parent, have reminded us through Christ of your love of children – signs of the Kingdom; that you bleed when they bleed and that your offer of abundant and flourishing life is for all.</a:t>
            </a:r>
          </a:p>
          <a:p>
            <a:pPr marL="914400" lvl="1">
              <a:lnSpc>
                <a:spcPct val="107000"/>
              </a:lnSpc>
            </a:pPr>
            <a:endParaRPr lang="en-SG"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32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Hear our prayer, O God of bountiful grace</a:t>
            </a:r>
          </a:p>
          <a:p>
            <a:pPr marL="914400" lvl="1">
              <a:lnSpc>
                <a:spcPct val="107000"/>
              </a:lnSpc>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3E0FAF6-210F-2535-3CB6-06E791B68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055112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72A2F-0F00-0441-A49E-89CB902670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11" name="Rectangle 10">
            <a:extLst>
              <a:ext uri="{FF2B5EF4-FFF2-40B4-BE49-F238E27FC236}">
                <a16:creationId xmlns:a16="http://schemas.microsoft.com/office/drawing/2014/main" id="{85B60A38-0801-7BAA-64E2-42E12D57D9AF}"/>
              </a:ext>
            </a:extLst>
          </p:cNvPr>
          <p:cNvSpPr/>
          <p:nvPr/>
        </p:nvSpPr>
        <p:spPr>
          <a:xfrm>
            <a:off x="0" y="0"/>
            <a:ext cx="12192000" cy="6858000"/>
          </a:xfrm>
          <a:prstGeom prst="rect">
            <a:avLst/>
          </a:prstGeom>
          <a:solidFill>
            <a:schemeClr val="tx1">
              <a:alpha val="6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356"/>
            <a:ext cx="11765280" cy="1325563"/>
          </a:xfrm>
        </p:spPr>
        <p:txBody>
          <a:bodyPr/>
          <a:lstStyle/>
          <a:p>
            <a:r>
              <a:rPr lang="en-SG" b="1" dirty="0">
                <a:solidFill>
                  <a:schemeClr val="bg1"/>
                </a:solidFill>
                <a:latin typeface="Arial" panose="020B0604020202020204" pitchFamily="34" charset="0"/>
                <a:cs typeface="Arial" panose="020B0604020202020204" pitchFamily="34" charset="0"/>
              </a:rPr>
              <a:t>Praying for ourselves and others</a:t>
            </a:r>
          </a:p>
        </p:txBody>
      </p:sp>
      <p:sp>
        <p:nvSpPr>
          <p:cNvPr id="10" name="Rectangle 9">
            <a:extLst>
              <a:ext uri="{FF2B5EF4-FFF2-40B4-BE49-F238E27FC236}">
                <a16:creationId xmlns:a16="http://schemas.microsoft.com/office/drawing/2014/main" id="{1BC36C01-97C9-F7EC-6BFE-7EFAD3FBAC07}"/>
              </a:ext>
            </a:extLst>
          </p:cNvPr>
          <p:cNvSpPr/>
          <p:nvPr/>
        </p:nvSpPr>
        <p:spPr>
          <a:xfrm>
            <a:off x="609600" y="1783080"/>
            <a:ext cx="10942320" cy="463998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1980" y="2026920"/>
            <a:ext cx="10698480" cy="4410566"/>
          </a:xfrm>
          <a:prstGeom prst="rect">
            <a:avLst/>
          </a:prstGeom>
          <a:noFill/>
        </p:spPr>
        <p:txBody>
          <a:bodyPr wrap="square">
            <a:spAutoFit/>
          </a:bodyPr>
          <a:lstStyle/>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Let us bring before God all in our country/land that needs protesting against and let us remember all who protest </a:t>
            </a:r>
            <a:r>
              <a:rPr lang="en-SG" sz="2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[recall recent examples of those who have protested and are protesting and what we should be protesting against starting with the examples in your own land]</a:t>
            </a:r>
            <a:endParaRPr lang="en-SG" sz="16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 just and protesting God, have called us through the example of Jesus, the many prophets before him and those of our time to protest until injustices crumble and society is transformed..</a:t>
            </a:r>
          </a:p>
          <a:p>
            <a:pPr marL="914400" lvl="1">
              <a:lnSpc>
                <a:spcPct val="107000"/>
              </a:lnSpc>
            </a:pPr>
            <a:endParaRPr lang="en-SG"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32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Hear our prayer, O God of bountiful grace</a:t>
            </a:r>
          </a:p>
          <a:p>
            <a:pPr marL="914400" lvl="1">
              <a:lnSpc>
                <a:spcPct val="107000"/>
              </a:lnSpc>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3E0FAF6-210F-2535-3CB6-06E791B68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404191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B60A38-0801-7BAA-64E2-42E12D57D9AF}"/>
              </a:ext>
            </a:extLst>
          </p:cNvPr>
          <p:cNvSpPr/>
          <p:nvPr/>
        </p:nvSpPr>
        <p:spPr>
          <a:xfrm>
            <a:off x="0" y="0"/>
            <a:ext cx="1903392" cy="6858000"/>
          </a:xfrm>
          <a:prstGeom prst="rect">
            <a:avLst/>
          </a:prstGeom>
          <a:solidFill>
            <a:srgbClr val="039BA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a:p>
        </p:txBody>
      </p:sp>
      <p:pic>
        <p:nvPicPr>
          <p:cNvPr id="6" name="Picture 5">
            <a:extLst>
              <a:ext uri="{FF2B5EF4-FFF2-40B4-BE49-F238E27FC236}">
                <a16:creationId xmlns:a16="http://schemas.microsoft.com/office/drawing/2014/main" id="{C88ABD9C-4013-DB00-985D-CFD1A068E0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3392" y="0"/>
            <a:ext cx="10288608" cy="6858000"/>
          </a:xfrm>
          <a:prstGeom prst="rect">
            <a:avLst/>
          </a:prstGeom>
        </p:spPr>
      </p:pic>
      <p:sp>
        <p:nvSpPr>
          <p:cNvPr id="9" name="Title 1">
            <a:extLst>
              <a:ext uri="{FF2B5EF4-FFF2-40B4-BE49-F238E27FC236}">
                <a16:creationId xmlns:a16="http://schemas.microsoft.com/office/drawing/2014/main" id="{A714E6C3-D590-C6F4-AF77-36B5A34BB69E}"/>
              </a:ext>
            </a:extLst>
          </p:cNvPr>
          <p:cNvSpPr>
            <a:spLocks noGrp="1"/>
          </p:cNvSpPr>
          <p:nvPr>
            <p:ph type="title"/>
          </p:nvPr>
        </p:nvSpPr>
        <p:spPr>
          <a:xfrm>
            <a:off x="640080" y="701356"/>
            <a:ext cx="11765280" cy="1325563"/>
          </a:xfrm>
        </p:spPr>
        <p:txBody>
          <a:bodyPr/>
          <a:lstStyle/>
          <a:p>
            <a:r>
              <a:rPr lang="en-SG" b="1" dirty="0">
                <a:solidFill>
                  <a:srgbClr val="00535C"/>
                </a:solidFill>
                <a:latin typeface="Arial" panose="020B0604020202020204" pitchFamily="34" charset="0"/>
                <a:cs typeface="Arial" panose="020B0604020202020204" pitchFamily="34" charset="0"/>
              </a:rPr>
              <a:t>Praying for ourselves and others</a:t>
            </a:r>
          </a:p>
        </p:txBody>
      </p:sp>
      <p:sp>
        <p:nvSpPr>
          <p:cNvPr id="14" name="Rectangle 13">
            <a:extLst>
              <a:ext uri="{FF2B5EF4-FFF2-40B4-BE49-F238E27FC236}">
                <a16:creationId xmlns:a16="http://schemas.microsoft.com/office/drawing/2014/main" id="{078FB88C-0B0C-F619-FC25-B87CD181B0B0}"/>
              </a:ext>
            </a:extLst>
          </p:cNvPr>
          <p:cNvSpPr/>
          <p:nvPr/>
        </p:nvSpPr>
        <p:spPr>
          <a:xfrm>
            <a:off x="609600" y="1783080"/>
            <a:ext cx="10942320" cy="4639980"/>
          </a:xfrm>
          <a:prstGeom prst="rect">
            <a:avLst/>
          </a:prstGeom>
          <a:solidFill>
            <a:schemeClr val="accent1">
              <a:lumMod val="60000"/>
              <a:lumOff val="40000"/>
              <a:alpha val="4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FDFE15E3-399C-13CF-5C4F-784C30564E5D}"/>
              </a:ext>
            </a:extLst>
          </p:cNvPr>
          <p:cNvSpPr txBox="1"/>
          <p:nvPr/>
        </p:nvSpPr>
        <p:spPr>
          <a:xfrm>
            <a:off x="601980" y="2026920"/>
            <a:ext cx="10698480" cy="4015395"/>
          </a:xfrm>
          <a:prstGeom prst="rect">
            <a:avLst/>
          </a:prstGeom>
          <a:noFill/>
        </p:spPr>
        <p:txBody>
          <a:bodyPr wrap="square">
            <a:spAutoFit/>
          </a:bodyPr>
          <a:lstStyle/>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Let us bring before God the peoples of the majority world </a:t>
            </a:r>
            <a:r>
              <a:rPr lang="en-SG" sz="24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[name the positive and transforming things happening in these countries, through South-to-South partnerships and local individuals...]</a:t>
            </a:r>
          </a:p>
          <a:p>
            <a:pPr marL="457200" marR="0">
              <a:lnSpc>
                <a:spcPct val="107000"/>
              </a:lnSpc>
              <a:spcBef>
                <a:spcPts val="0"/>
              </a:spcBef>
              <a:spcAft>
                <a:spcPts val="0"/>
              </a:spcAft>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You, O Lover of the whole Universe, through Christ loved so intensely 	that through your giving, the power of love will always vanquish the 	love of power.</a:t>
            </a:r>
          </a:p>
          <a:p>
            <a:pPr marL="914400" lvl="1">
              <a:lnSpc>
                <a:spcPct val="107000"/>
              </a:lnSpc>
            </a:pPr>
            <a:endParaRPr lang="en-SG" sz="1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914400" lvl="1">
              <a:lnSpc>
                <a:spcPct val="107000"/>
              </a:lnSpc>
            </a:pPr>
            <a:r>
              <a:rPr lang="en-SG" sz="32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Hear our prayer, O God of bountiful grace, Amen.</a:t>
            </a:r>
          </a:p>
          <a:p>
            <a:pPr marL="914400" lvl="1">
              <a:lnSpc>
                <a:spcPct val="107000"/>
              </a:lnSpc>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03E0FAF6-210F-2535-3CB6-06E791B68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1697992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6B3A9E-C1FF-BE27-FD42-44EAF1EC3AD0}"/>
              </a:ext>
            </a:extLst>
          </p:cNvPr>
          <p:cNvSpPr/>
          <p:nvPr/>
        </p:nvSpPr>
        <p:spPr>
          <a:xfrm rot="10800000">
            <a:off x="8778240" y="0"/>
            <a:ext cx="3413760" cy="6858000"/>
          </a:xfrm>
          <a:prstGeom prst="rect">
            <a:avLst/>
          </a:prstGeom>
          <a:gradFill>
            <a:gsLst>
              <a:gs pos="62000">
                <a:srgbClr val="014B84"/>
              </a:gs>
              <a:gs pos="100000">
                <a:srgbClr val="01396C"/>
              </a:gs>
              <a:gs pos="30000">
                <a:srgbClr val="004B83"/>
              </a:gs>
              <a:gs pos="0">
                <a:srgbClr val="005A95"/>
              </a:gs>
              <a:gs pos="23789">
                <a:srgbClr val="00528C"/>
              </a:gs>
              <a:gs pos="100000">
                <a:srgbClr val="004A81"/>
              </a:gs>
              <a:gs pos="0">
                <a:srgbClr val="00548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5" name="Picture 4">
            <a:extLst>
              <a:ext uri="{FF2B5EF4-FFF2-40B4-BE49-F238E27FC236}">
                <a16:creationId xmlns:a16="http://schemas.microsoft.com/office/drawing/2014/main" id="{8DD02D68-E7C9-92C2-4AA0-291F0FBC238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555480" cy="6858000"/>
          </a:xfrm>
          <a:prstGeom prst="rect">
            <a:avLst/>
          </a:prstGeom>
        </p:spPr>
      </p:pic>
      <p:sp>
        <p:nvSpPr>
          <p:cNvPr id="3" name="TextBox 2">
            <a:extLst>
              <a:ext uri="{FF2B5EF4-FFF2-40B4-BE49-F238E27FC236}">
                <a16:creationId xmlns:a16="http://schemas.microsoft.com/office/drawing/2014/main" id="{C8DF0409-8B68-DD1E-C731-6CEFE6093D93}"/>
              </a:ext>
            </a:extLst>
          </p:cNvPr>
          <p:cNvSpPr txBox="1"/>
          <p:nvPr/>
        </p:nvSpPr>
        <p:spPr>
          <a:xfrm>
            <a:off x="3840480" y="768920"/>
            <a:ext cx="11064240" cy="5598905"/>
          </a:xfrm>
          <a:prstGeom prst="rect">
            <a:avLst/>
          </a:prstGeom>
          <a:noFill/>
        </p:spPr>
        <p:txBody>
          <a:bodyPr wrap="square">
            <a:spAutoFit/>
          </a:bodyPr>
          <a:lstStyle/>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Renewing God,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active in the whole of creation,</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make us receptive to your grace</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that it may accomplish something new in us.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Help us to embrace new possibilities,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empower us to imagine new ways of living your love.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Into obedient and steadfast lives,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may your Spirit yet bring a freshness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our thoughts, words and actions,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so that we can dream new possibilities,</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discern the challenges before us, </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dare to take risks in the adventure of your way</a:t>
            </a:r>
            <a:endParaRPr lang="en-SG" sz="24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25D3E6-B1D4-DC2D-F0DD-9004118F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539364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732883-0285-ABF8-D998-A4096B9C08F2}"/>
              </a:ext>
            </a:extLst>
          </p:cNvPr>
          <p:cNvSpPr/>
          <p:nvPr/>
        </p:nvSpPr>
        <p:spPr>
          <a:xfrm>
            <a:off x="0" y="0"/>
            <a:ext cx="417250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SG" b="1"/>
          </a:p>
        </p:txBody>
      </p:sp>
      <p:sp>
        <p:nvSpPr>
          <p:cNvPr id="10" name="TextBox 9">
            <a:extLst>
              <a:ext uri="{FF2B5EF4-FFF2-40B4-BE49-F238E27FC236}">
                <a16:creationId xmlns:a16="http://schemas.microsoft.com/office/drawing/2014/main" id="{D6B60D02-A8DA-CFBA-E995-A18F846034DB}"/>
              </a:ext>
            </a:extLst>
          </p:cNvPr>
          <p:cNvSpPr txBox="1"/>
          <p:nvPr/>
        </p:nvSpPr>
        <p:spPr>
          <a:xfrm>
            <a:off x="588885" y="1668790"/>
            <a:ext cx="3317291" cy="4031873"/>
          </a:xfrm>
          <a:prstGeom prst="rect">
            <a:avLst/>
          </a:prstGeom>
          <a:noFill/>
        </p:spPr>
        <p:txBody>
          <a:bodyPr wrap="square">
            <a:spAutoFit/>
          </a:bodyPr>
          <a:lstStyle/>
          <a:p>
            <a:pPr marR="0">
              <a:spcBef>
                <a:spcPts val="0"/>
              </a:spcBef>
              <a:spcAft>
                <a:spcPts val="0"/>
              </a:spcAft>
            </a:pPr>
            <a:r>
              <a:rPr lang="en-SG" sz="3200" dirty="0">
                <a:solidFill>
                  <a:schemeClr val="bg1"/>
                </a:solidFill>
                <a:effectLst/>
                <a:latin typeface="Adobe Fan Heiti Std B" panose="020B0700000000000000" pitchFamily="34" charset="-128"/>
                <a:ea typeface="Adobe Fan Heiti Std B" panose="020B0700000000000000" pitchFamily="34" charset="-128"/>
                <a:cs typeface="Tahoma" panose="020B0604030504040204" pitchFamily="34" charset="0"/>
              </a:rPr>
              <a:t>The theme </a:t>
            </a:r>
            <a:r>
              <a:rPr lang="en-SG" sz="3200" b="1" dirty="0">
                <a:solidFill>
                  <a:schemeClr val="accent2">
                    <a:lumMod val="60000"/>
                    <a:lumOff val="40000"/>
                  </a:schemeClr>
                </a:solidFill>
                <a:effectLst/>
                <a:latin typeface="Adobe Fan Heiti Std B" panose="020B0700000000000000" pitchFamily="34" charset="-128"/>
                <a:ea typeface="Adobe Fan Heiti Std B" panose="020B0700000000000000" pitchFamily="34" charset="-128"/>
                <a:cs typeface="Tahoma" panose="020B0604030504040204" pitchFamily="34" charset="0"/>
              </a:rPr>
              <a:t>'displacement and </a:t>
            </a:r>
            <a:r>
              <a:rPr lang="en-SG" sz="3200" b="1" dirty="0">
                <a:solidFill>
                  <a:schemeClr val="accent2">
                    <a:lumMod val="60000"/>
                    <a:lumOff val="40000"/>
                  </a:schemeClr>
                </a:solidFill>
                <a:effectLst/>
                <a:latin typeface="Arial" panose="020B0604020202020204" pitchFamily="34" charset="0"/>
                <a:ea typeface="Adobe Fan Heiti Std B" panose="020B0700000000000000" pitchFamily="34" charset="-128"/>
                <a:cs typeface="Arial" panose="020B0604020202020204" pitchFamily="34" charset="0"/>
              </a:rPr>
              <a:t>trauma</a:t>
            </a:r>
            <a:r>
              <a:rPr lang="en-SG" sz="3200" b="1" dirty="0">
                <a:solidFill>
                  <a:schemeClr val="accent2">
                    <a:lumMod val="60000"/>
                    <a:lumOff val="40000"/>
                  </a:schemeClr>
                </a:solidFill>
                <a:effectLst/>
                <a:latin typeface="Adobe Fan Heiti Std B" panose="020B0700000000000000" pitchFamily="34" charset="-128"/>
                <a:ea typeface="Adobe Fan Heiti Std B" panose="020B0700000000000000" pitchFamily="34" charset="-128"/>
                <a:cs typeface="Tahoma" panose="020B0604030504040204" pitchFamily="34" charset="0"/>
              </a:rPr>
              <a:t>' </a:t>
            </a:r>
            <a:r>
              <a:rPr lang="en-SG" sz="3200" b="1" dirty="0">
                <a:solidFill>
                  <a:schemeClr val="bg1"/>
                </a:solidFill>
                <a:effectLst/>
                <a:latin typeface="Adobe Fan Heiti Std B" panose="020B0700000000000000" pitchFamily="34" charset="-128"/>
                <a:ea typeface="Adobe Fan Heiti Std B" panose="020B0700000000000000" pitchFamily="34" charset="-128"/>
                <a:cs typeface="Tahoma" panose="020B0604030504040204" pitchFamily="34" charset="0"/>
              </a:rPr>
              <a:t>highlights the reality of many contexts around the word. </a:t>
            </a:r>
          </a:p>
          <a:p>
            <a:pPr marR="0" algn="just">
              <a:spcBef>
                <a:spcPts val="0"/>
              </a:spcBef>
              <a:spcAft>
                <a:spcPts val="0"/>
              </a:spcAft>
            </a:pPr>
            <a:endParaRPr lang="en-SG" sz="3200" dirty="0">
              <a:solidFill>
                <a:schemeClr val="bg1"/>
              </a:solidFill>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49B1E235-D128-4DB8-87C0-B33114BC54EC}"/>
              </a:ext>
            </a:extLst>
          </p:cNvPr>
          <p:cNvSpPr txBox="1"/>
          <p:nvPr/>
        </p:nvSpPr>
        <p:spPr>
          <a:xfrm>
            <a:off x="4491850" y="1545971"/>
            <a:ext cx="7111265" cy="4708981"/>
          </a:xfrm>
          <a:prstGeom prst="rect">
            <a:avLst/>
          </a:prstGeom>
          <a:noFill/>
        </p:spPr>
        <p:txBody>
          <a:bodyPr wrap="square">
            <a:spAutoFit/>
          </a:bodyPr>
          <a:lstStyle/>
          <a:p>
            <a:pPr marR="0">
              <a:spcBef>
                <a:spcPts val="0"/>
              </a:spcBef>
              <a:spcAft>
                <a:spcPts val="0"/>
              </a:spcAft>
            </a:pPr>
            <a:r>
              <a:rPr lang="en-SG" sz="2000" b="1" dirty="0">
                <a:solidFill>
                  <a:schemeClr val="accent2">
                    <a:lumMod val="75000"/>
                  </a:schemeClr>
                </a:solidFill>
                <a:effectLst/>
                <a:latin typeface="Arial" panose="020B0604020202020204" pitchFamily="34" charset="0"/>
                <a:ea typeface="Tahoma" panose="020B0604030504040204" pitchFamily="34" charset="0"/>
                <a:cs typeface="Arial" panose="020B0604020202020204" pitchFamily="34" charset="0"/>
              </a:rPr>
              <a:t>The war in Ukraine,</a:t>
            </a:r>
          </a:p>
          <a:p>
            <a:pPr marR="0">
              <a:spcBef>
                <a:spcPts val="0"/>
              </a:spcBef>
              <a:spcAft>
                <a:spcPts val="0"/>
              </a:spcAft>
            </a:pPr>
            <a:r>
              <a:rPr lang="en-SG" sz="2000" b="1" dirty="0">
                <a:solidFill>
                  <a:schemeClr val="tx1">
                    <a:lumMod val="50000"/>
                    <a:lumOff val="50000"/>
                  </a:schemeClr>
                </a:solidFill>
                <a:effectLst/>
                <a:latin typeface="Arial" panose="020B0604020202020204" pitchFamily="34" charset="0"/>
                <a:ea typeface="Tahoma" panose="020B0604030504040204" pitchFamily="34" charset="0"/>
                <a:cs typeface="Arial" panose="020B0604020202020204" pitchFamily="34" charset="0"/>
              </a:rPr>
              <a:t>the ongoing Israeli-Palestinian conflict,</a:t>
            </a:r>
          </a:p>
          <a:p>
            <a:pPr marR="0">
              <a:spcBef>
                <a:spcPts val="0"/>
              </a:spcBef>
              <a:spcAft>
                <a:spcPts val="0"/>
              </a:spcAft>
            </a:pPr>
            <a:r>
              <a:rPr lang="en-SG" sz="2000" b="1" dirty="0">
                <a:effectLst/>
                <a:latin typeface="Arial" panose="020B0604020202020204" pitchFamily="34" charset="0"/>
                <a:ea typeface="Tahoma" panose="020B0604030504040204" pitchFamily="34" charset="0"/>
                <a:cs typeface="Arial" panose="020B0604020202020204" pitchFamily="34" charset="0"/>
              </a:rPr>
              <a:t>the military occupation of Myanmar, </a:t>
            </a:r>
          </a:p>
          <a:p>
            <a:pPr marR="0">
              <a:spcBef>
                <a:spcPts val="0"/>
              </a:spcBef>
              <a:spcAft>
                <a:spcPts val="0"/>
              </a:spcAft>
            </a:pPr>
            <a:r>
              <a:rPr lang="en-SG" sz="2000" b="1" dirty="0">
                <a:solidFill>
                  <a:schemeClr val="accent2">
                    <a:lumMod val="75000"/>
                  </a:schemeClr>
                </a:solidFill>
                <a:effectLst/>
                <a:latin typeface="Arial" panose="020B0604020202020204" pitchFamily="34" charset="0"/>
                <a:ea typeface="Tahoma" panose="020B0604030504040204" pitchFamily="34" charset="0"/>
                <a:cs typeface="Arial" panose="020B0604020202020204" pitchFamily="34" charset="0"/>
              </a:rPr>
              <a:t>the millions of people who flock the USA borders from South America,</a:t>
            </a:r>
            <a:r>
              <a:rPr lang="en-SG" sz="2000" b="1" dirty="0">
                <a:solidFill>
                  <a:schemeClr val="tx1">
                    <a:lumMod val="50000"/>
                    <a:lumOff val="50000"/>
                  </a:schemeClr>
                </a:solidFill>
                <a:effectLst/>
                <a:latin typeface="Arial" panose="020B0604020202020204" pitchFamily="34" charset="0"/>
                <a:ea typeface="Tahoma" panose="020B0604030504040204" pitchFamily="34" charset="0"/>
                <a:cs typeface="Arial" panose="020B0604020202020204" pitchFamily="34" charset="0"/>
              </a:rPr>
              <a:t> </a:t>
            </a:r>
          </a:p>
          <a:p>
            <a:pPr marR="0">
              <a:spcBef>
                <a:spcPts val="0"/>
              </a:spcBef>
              <a:spcAft>
                <a:spcPts val="0"/>
              </a:spcAft>
            </a:pPr>
            <a:r>
              <a:rPr lang="en-SG" sz="2000" b="1" dirty="0">
                <a:solidFill>
                  <a:schemeClr val="tx1">
                    <a:lumMod val="50000"/>
                    <a:lumOff val="50000"/>
                  </a:schemeClr>
                </a:solidFill>
                <a:effectLst/>
                <a:latin typeface="Arial" panose="020B0604020202020204" pitchFamily="34" charset="0"/>
                <a:ea typeface="Tahoma" panose="020B0604030504040204" pitchFamily="34" charset="0"/>
                <a:cs typeface="Arial" panose="020B0604020202020204" pitchFamily="34" charset="0"/>
              </a:rPr>
              <a:t>the continuing instability of Haiti, </a:t>
            </a:r>
          </a:p>
          <a:p>
            <a:pPr marR="0">
              <a:spcBef>
                <a:spcPts val="0"/>
              </a:spcBef>
              <a:spcAft>
                <a:spcPts val="0"/>
              </a:spcAft>
            </a:pPr>
            <a:r>
              <a:rPr lang="en-SG" sz="2000" b="1" dirty="0">
                <a:effectLst/>
                <a:latin typeface="Arial" panose="020B0604020202020204" pitchFamily="34" charset="0"/>
                <a:ea typeface="Tahoma" panose="020B0604030504040204" pitchFamily="34" charset="0"/>
                <a:cs typeface="Arial" panose="020B0604020202020204" pitchFamily="34" charset="0"/>
              </a:rPr>
              <a:t>the African emigration by the millions to Europe, </a:t>
            </a:r>
            <a:r>
              <a:rPr lang="en-SG" sz="2000" b="1" dirty="0">
                <a:solidFill>
                  <a:schemeClr val="accent2">
                    <a:lumMod val="75000"/>
                  </a:schemeClr>
                </a:solidFill>
                <a:effectLst/>
                <a:latin typeface="Arial" panose="020B0604020202020204" pitchFamily="34" charset="0"/>
                <a:ea typeface="Tahoma" panose="020B0604030504040204" pitchFamily="34" charset="0"/>
                <a:cs typeface="Arial" panose="020B0604020202020204" pitchFamily="34" charset="0"/>
              </a:rPr>
              <a:t>the many Pacific Islanders fleeing low lying atolls due to sea level rise, </a:t>
            </a:r>
          </a:p>
          <a:p>
            <a:pPr marR="0">
              <a:spcBef>
                <a:spcPts val="0"/>
              </a:spcBef>
              <a:spcAft>
                <a:spcPts val="0"/>
              </a:spcAft>
            </a:pPr>
            <a:r>
              <a:rPr lang="en-SG" sz="2000" b="1" dirty="0">
                <a:solidFill>
                  <a:schemeClr val="tx1">
                    <a:lumMod val="50000"/>
                    <a:lumOff val="50000"/>
                  </a:schemeClr>
                </a:solidFill>
                <a:effectLst/>
                <a:latin typeface="Arial" panose="020B0604020202020204" pitchFamily="34" charset="0"/>
                <a:ea typeface="Tahoma" panose="020B0604030504040204" pitchFamily="34" charset="0"/>
                <a:cs typeface="Arial" panose="020B0604020202020204" pitchFamily="34" charset="0"/>
              </a:rPr>
              <a:t>the displacement of life due to over-exploitation and extraction of natural resources and an economic system that privileges the rich, </a:t>
            </a:r>
          </a:p>
          <a:p>
            <a:pPr marR="0">
              <a:spcBef>
                <a:spcPts val="0"/>
              </a:spcBef>
              <a:spcAft>
                <a:spcPts val="0"/>
              </a:spcAft>
            </a:pPr>
            <a:r>
              <a:rPr lang="en-SG" sz="2000" b="1" dirty="0">
                <a:effectLst/>
                <a:latin typeface="Arial" panose="020B0604020202020204" pitchFamily="34" charset="0"/>
                <a:ea typeface="Tahoma" panose="020B0604030504040204" pitchFamily="34" charset="0"/>
                <a:cs typeface="Arial" panose="020B0604020202020204" pitchFamily="34" charset="0"/>
              </a:rPr>
              <a:t>the displacement of trust in politics, </a:t>
            </a:r>
          </a:p>
          <a:p>
            <a:pPr marR="0">
              <a:spcBef>
                <a:spcPts val="0"/>
              </a:spcBef>
              <a:spcAft>
                <a:spcPts val="0"/>
              </a:spcAft>
            </a:pPr>
            <a:r>
              <a:rPr lang="en-SG" sz="2000" b="1" dirty="0">
                <a:solidFill>
                  <a:schemeClr val="accent2">
                    <a:lumMod val="75000"/>
                  </a:schemeClr>
                </a:solidFill>
                <a:effectLst/>
                <a:latin typeface="Arial" panose="020B0604020202020204" pitchFamily="34" charset="0"/>
                <a:ea typeface="Tahoma" panose="020B0604030504040204" pitchFamily="34" charset="0"/>
                <a:cs typeface="Arial" panose="020B0604020202020204" pitchFamily="34" charset="0"/>
              </a:rPr>
              <a:t>and many more dis/mis-placement of life, </a:t>
            </a:r>
          </a:p>
          <a:p>
            <a:pPr marR="0">
              <a:spcBef>
                <a:spcPts val="0"/>
              </a:spcBef>
              <a:spcAft>
                <a:spcPts val="0"/>
              </a:spcAft>
            </a:pPr>
            <a:r>
              <a:rPr lang="en-SG" sz="2000" b="1" i="1"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rPr>
              <a:t>is the reality of our world today... </a:t>
            </a:r>
            <a:endParaRPr lang="en-US" b="1" i="1" dirty="0">
              <a:solidFill>
                <a:schemeClr val="tx1">
                  <a:lumMod val="50000"/>
                  <a:lumOff val="50000"/>
                </a:schemeClr>
              </a:solidFill>
              <a:latin typeface="Arial" panose="020B0604020202020204" pitchFamily="34" charset="0"/>
              <a:ea typeface="Tahom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868EF058-7B0F-6FDF-9AF2-DEC17C22F48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053130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DF3710-5A24-0306-4F2D-5D8BC1A5FBA2}"/>
              </a:ext>
            </a:extLst>
          </p:cNvPr>
          <p:cNvSpPr/>
          <p:nvPr/>
        </p:nvSpPr>
        <p:spPr>
          <a:xfrm>
            <a:off x="0" y="0"/>
            <a:ext cx="12192000" cy="6858000"/>
          </a:xfrm>
          <a:prstGeom prst="rect">
            <a:avLst/>
          </a:prstGeom>
          <a:solidFill>
            <a:srgbClr val="D6B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ectangle 7">
            <a:extLst>
              <a:ext uri="{FF2B5EF4-FFF2-40B4-BE49-F238E27FC236}">
                <a16:creationId xmlns:a16="http://schemas.microsoft.com/office/drawing/2014/main" id="{5FD05501-76A7-CECF-7504-78DA496CEFB7}"/>
              </a:ext>
            </a:extLst>
          </p:cNvPr>
          <p:cNvSpPr/>
          <p:nvPr/>
        </p:nvSpPr>
        <p:spPr>
          <a:xfrm>
            <a:off x="3520440" y="2484121"/>
            <a:ext cx="5608320" cy="3993791"/>
          </a:xfrm>
          <a:prstGeom prst="rect">
            <a:avLst/>
          </a:prstGeom>
          <a:solidFill>
            <a:srgbClr val="0A0B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 name="Picture 6">
            <a:extLst>
              <a:ext uri="{FF2B5EF4-FFF2-40B4-BE49-F238E27FC236}">
                <a16:creationId xmlns:a16="http://schemas.microsoft.com/office/drawing/2014/main" id="{448AC7A6-5AAF-DC37-9DF9-8C37A3E60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288" y="2484121"/>
            <a:ext cx="3993791" cy="3993791"/>
          </a:xfrm>
          <a:prstGeom prst="rect">
            <a:avLst/>
          </a:prstGeom>
        </p:spPr>
      </p:pic>
      <p:sp>
        <p:nvSpPr>
          <p:cNvPr id="2" name="Title 1">
            <a:extLst>
              <a:ext uri="{FF2B5EF4-FFF2-40B4-BE49-F238E27FC236}">
                <a16:creationId xmlns:a16="http://schemas.microsoft.com/office/drawing/2014/main" id="{E19D0087-76F7-1BD0-7ABE-79705ED426B3}"/>
              </a:ext>
            </a:extLst>
          </p:cNvPr>
          <p:cNvSpPr>
            <a:spLocks noGrp="1"/>
          </p:cNvSpPr>
          <p:nvPr>
            <p:ph type="title"/>
          </p:nvPr>
        </p:nvSpPr>
        <p:spPr>
          <a:xfrm>
            <a:off x="0" y="1203160"/>
            <a:ext cx="12192000" cy="1325563"/>
          </a:xfrm>
        </p:spPr>
        <p:txBody>
          <a:bodyPr>
            <a:normAutofit fontScale="90000"/>
          </a:bodyPr>
          <a:lstStyle/>
          <a:p>
            <a:pPr algn="ctr"/>
            <a:r>
              <a:rPr lang="en-GB" sz="4400" b="1" dirty="0">
                <a:effectLst/>
                <a:latin typeface="Arial" panose="020B0604020202020204" pitchFamily="34" charset="0"/>
                <a:ea typeface="Adobe Fan Heiti Std B" panose="020B0700000000000000" pitchFamily="34" charset="-128"/>
                <a:cs typeface="Arial" panose="020B0604020202020204" pitchFamily="34" charset="0"/>
              </a:rPr>
              <a:t>Community Singing</a:t>
            </a: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br>
              <a:rPr lang="en-GB" sz="4400" b="1" dirty="0">
                <a:effectLst/>
                <a:latin typeface="Arial" panose="020B0604020202020204" pitchFamily="34" charset="0"/>
                <a:ea typeface="Adobe Fan Heiti Std B" panose="020B0700000000000000" pitchFamily="34" charset="-128"/>
                <a:cs typeface="Arial" panose="020B0604020202020204" pitchFamily="34" charset="0"/>
              </a:rPr>
            </a:br>
            <a:endParaRPr lang="en-SG"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F3A1C1E-0ADA-1A6C-6D15-B76A68C4DB7E}"/>
              </a:ext>
            </a:extLst>
          </p:cNvPr>
          <p:cNvSpPr txBox="1"/>
          <p:nvPr/>
        </p:nvSpPr>
        <p:spPr>
          <a:xfrm>
            <a:off x="3202311" y="1250686"/>
            <a:ext cx="10833729" cy="707886"/>
          </a:xfrm>
          <a:prstGeom prst="rect">
            <a:avLst/>
          </a:prstGeom>
          <a:noFill/>
        </p:spPr>
        <p:txBody>
          <a:bodyPr wrap="square">
            <a:spAutoFit/>
          </a:bodyPr>
          <a:lstStyle/>
          <a:p>
            <a:pPr marL="742950" marR="0" indent="-285750">
              <a:spcBef>
                <a:spcPts val="0"/>
              </a:spcBef>
              <a:spcAft>
                <a:spcPts val="0"/>
              </a:spcAft>
              <a:buFont typeface="Arial" panose="020B0604020202020204" pitchFamily="34" charset="0"/>
              <a:buChar char="•"/>
            </a:pPr>
            <a:r>
              <a:rPr lang="en-SG" sz="2000" b="1" dirty="0">
                <a:ea typeface="Adobe Fan Heiti Std B" panose="020B0700000000000000" pitchFamily="34" charset="-128"/>
                <a:cs typeface="Arial" panose="020B0604020202020204" pitchFamily="34" charset="0"/>
              </a:rPr>
              <a:t>Many rivers to Cross – Jimmy Cliff: </a:t>
            </a:r>
          </a:p>
          <a:p>
            <a:pPr marL="742950" marR="0" indent="-285750">
              <a:spcBef>
                <a:spcPts val="0"/>
              </a:spcBef>
              <a:spcAft>
                <a:spcPts val="0"/>
              </a:spcAft>
              <a:buFont typeface="Arial" panose="020B0604020202020204" pitchFamily="34" charset="0"/>
              <a:buChar char="•"/>
            </a:pPr>
            <a:r>
              <a:rPr lang="en-SG" sz="2000" b="1" dirty="0">
                <a:ea typeface="Adobe Fan Heiti Std B" panose="020B0700000000000000" pitchFamily="34" charset="-128"/>
                <a:cs typeface="Arial" panose="020B0604020202020204" pitchFamily="34" charset="0"/>
              </a:rPr>
              <a:t>or a relevant song/hymn for your context</a:t>
            </a:r>
          </a:p>
        </p:txBody>
      </p:sp>
      <p:pic>
        <p:nvPicPr>
          <p:cNvPr id="12" name="Picture 11">
            <a:hlinkClick r:id="rId3"/>
            <a:extLst>
              <a:ext uri="{FF2B5EF4-FFF2-40B4-BE49-F238E27FC236}">
                <a16:creationId xmlns:a16="http://schemas.microsoft.com/office/drawing/2014/main" id="{08E68C06-3732-BD13-8B22-6D75AE8B1F9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61818" y="3429000"/>
            <a:ext cx="1325563" cy="1325563"/>
          </a:xfrm>
          <a:prstGeom prst="rect">
            <a:avLst/>
          </a:prstGeom>
        </p:spPr>
      </p:pic>
      <p:pic>
        <p:nvPicPr>
          <p:cNvPr id="15" name="Picture 14">
            <a:extLst>
              <a:ext uri="{FF2B5EF4-FFF2-40B4-BE49-F238E27FC236}">
                <a16:creationId xmlns:a16="http://schemas.microsoft.com/office/drawing/2014/main" id="{88ABCEB7-FA88-0902-FED6-EEDF6422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265735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C4B98-3DC6-70B0-BCB6-CCA7DC51D79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23678" y="625340"/>
            <a:ext cx="7878562" cy="5607320"/>
          </a:xfrm>
          <a:prstGeom prst="rect">
            <a:avLst/>
          </a:prstGeom>
        </p:spPr>
      </p:pic>
      <p:sp>
        <p:nvSpPr>
          <p:cNvPr id="7" name="TextBox 6">
            <a:extLst>
              <a:ext uri="{FF2B5EF4-FFF2-40B4-BE49-F238E27FC236}">
                <a16:creationId xmlns:a16="http://schemas.microsoft.com/office/drawing/2014/main" id="{0D9C9E19-1E50-7A21-1CE8-93FBDFFCF357}"/>
              </a:ext>
            </a:extLst>
          </p:cNvPr>
          <p:cNvSpPr txBox="1"/>
          <p:nvPr/>
        </p:nvSpPr>
        <p:spPr>
          <a:xfrm>
            <a:off x="0" y="6258566"/>
            <a:ext cx="12192000" cy="369332"/>
          </a:xfrm>
          <a:prstGeom prst="rect">
            <a:avLst/>
          </a:prstGeom>
          <a:noFill/>
        </p:spPr>
        <p:txBody>
          <a:bodyPr wrap="square">
            <a:spAutoFit/>
          </a:bodyPr>
          <a:lstStyle/>
          <a:p>
            <a:pPr marL="0" marR="0" algn="ctr">
              <a:spcBef>
                <a:spcPts val="0"/>
              </a:spcBef>
              <a:spcAft>
                <a:spcPts val="0"/>
              </a:spcAft>
            </a:pP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Elizabeth Gray King, Caribbean MMF 2020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2738C1C-5C4D-F251-FA39-9D64961102E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190665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BDC5EF-6054-0446-859A-8023D10204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0F2D57E-E2A6-1671-CBA8-7FA23A8AD3EB}"/>
              </a:ext>
            </a:extLst>
          </p:cNvPr>
          <p:cNvSpPr/>
          <p:nvPr/>
        </p:nvSpPr>
        <p:spPr>
          <a:xfrm>
            <a:off x="0" y="-1"/>
            <a:ext cx="12192000" cy="6857999"/>
          </a:xfrm>
          <a:prstGeom prst="rect">
            <a:avLst/>
          </a:prstGeom>
          <a:solidFill>
            <a:srgbClr val="039BA7">
              <a:alpha val="42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4492C769-D48E-7F25-BD8F-AAD638A62766}"/>
              </a:ext>
            </a:extLst>
          </p:cNvPr>
          <p:cNvSpPr txBox="1"/>
          <p:nvPr/>
        </p:nvSpPr>
        <p:spPr>
          <a:xfrm>
            <a:off x="971086" y="938681"/>
            <a:ext cx="10730884" cy="984885"/>
          </a:xfrm>
          <a:prstGeom prst="rect">
            <a:avLst/>
          </a:prstGeom>
          <a:noFill/>
        </p:spPr>
        <p:txBody>
          <a:bodyPr wrap="square">
            <a:spAutoFit/>
          </a:bodyPr>
          <a:lstStyle/>
          <a:p>
            <a:pPr marL="0" marR="0" algn="just">
              <a:spcBef>
                <a:spcPts val="0"/>
              </a:spcBef>
              <a:spcAft>
                <a:spcPts val="0"/>
              </a:spcAft>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Being Blessed, Becoming Blessings</a:t>
            </a:r>
          </a:p>
          <a:p>
            <a:pPr marL="0" marR="0" algn="just">
              <a:spcBef>
                <a:spcPts val="0"/>
              </a:spcBef>
              <a:spcAft>
                <a:spcPts val="0"/>
              </a:spcAft>
            </a:pPr>
            <a:r>
              <a:rPr lang="en-SG"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[this can be shared by two persons]</a:t>
            </a:r>
          </a:p>
        </p:txBody>
      </p:sp>
      <p:sp>
        <p:nvSpPr>
          <p:cNvPr id="5" name="TextBox 4">
            <a:extLst>
              <a:ext uri="{FF2B5EF4-FFF2-40B4-BE49-F238E27FC236}">
                <a16:creationId xmlns:a16="http://schemas.microsoft.com/office/drawing/2014/main" id="{6BBF5CEB-CCE6-1955-D9AE-7D8BEDBF18E9}"/>
              </a:ext>
            </a:extLst>
          </p:cNvPr>
          <p:cNvSpPr txBox="1"/>
          <p:nvPr/>
        </p:nvSpPr>
        <p:spPr>
          <a:xfrm>
            <a:off x="1088571" y="2349307"/>
            <a:ext cx="10526485" cy="4093428"/>
          </a:xfrm>
          <a:prstGeom prst="rect">
            <a:avLst/>
          </a:prstGeom>
          <a:noFill/>
        </p:spPr>
        <p:txBody>
          <a:bodyPr wrap="square">
            <a:spAutoFit/>
          </a:bodyPr>
          <a:lstStyle/>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May the One who </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freed the people from slavery,</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led them dry-shod through the sea,</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suffered Empire’s torture and execution and</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defeated the Powers ---- even the Power of death!</a:t>
            </a:r>
          </a:p>
          <a:p>
            <a:pPr marL="457200" marR="0">
              <a:spcBef>
                <a:spcPts val="0"/>
              </a:spcBef>
              <a:spcAft>
                <a:spcPts val="0"/>
              </a:spcAft>
            </a:pPr>
            <a:endParaRPr lang="en-SG" sz="26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Free you,</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lead you,</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suffer with you,</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raise you;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51EF909-06FC-ABE4-C59E-FC0F88A27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Tree>
    <p:extLst>
      <p:ext uri="{BB962C8B-B14F-4D97-AF65-F5344CB8AC3E}">
        <p14:creationId xmlns:p14="http://schemas.microsoft.com/office/powerpoint/2010/main" val="715017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29341D-3ECA-86E5-311F-8A9D9B1D64C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4492C769-D48E-7F25-BD8F-AAD638A62766}"/>
              </a:ext>
            </a:extLst>
          </p:cNvPr>
          <p:cNvSpPr txBox="1"/>
          <p:nvPr/>
        </p:nvSpPr>
        <p:spPr>
          <a:xfrm>
            <a:off x="971086" y="651441"/>
            <a:ext cx="10730884" cy="984885"/>
          </a:xfrm>
          <a:prstGeom prst="rect">
            <a:avLst/>
          </a:prstGeom>
          <a:noFill/>
        </p:spPr>
        <p:txBody>
          <a:bodyPr wrap="square">
            <a:spAutoFit/>
          </a:bodyPr>
          <a:lstStyle/>
          <a:p>
            <a:pPr marL="0" marR="0" algn="just">
              <a:spcBef>
                <a:spcPts val="0"/>
              </a:spcBef>
              <a:spcAft>
                <a:spcPts val="0"/>
              </a:spcAft>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Being Blessed, Becoming Blessings</a:t>
            </a:r>
          </a:p>
          <a:p>
            <a:pPr marL="0" marR="0" algn="just">
              <a:spcBef>
                <a:spcPts val="0"/>
              </a:spcBef>
              <a:spcAft>
                <a:spcPts val="0"/>
              </a:spcAft>
            </a:pPr>
            <a:r>
              <a:rPr lang="en-SG"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[this can be shared by two persons]</a:t>
            </a:r>
          </a:p>
        </p:txBody>
      </p:sp>
      <p:sp>
        <p:nvSpPr>
          <p:cNvPr id="5" name="TextBox 4">
            <a:extLst>
              <a:ext uri="{FF2B5EF4-FFF2-40B4-BE49-F238E27FC236}">
                <a16:creationId xmlns:a16="http://schemas.microsoft.com/office/drawing/2014/main" id="{6BBF5CEB-CCE6-1955-D9AE-7D8BEDBF18E9}"/>
              </a:ext>
            </a:extLst>
          </p:cNvPr>
          <p:cNvSpPr txBox="1"/>
          <p:nvPr/>
        </p:nvSpPr>
        <p:spPr>
          <a:xfrm>
            <a:off x="1088571" y="1716706"/>
            <a:ext cx="10526485" cy="4308872"/>
          </a:xfrm>
          <a:prstGeom prst="rect">
            <a:avLst/>
          </a:prstGeom>
          <a:noFill/>
        </p:spPr>
        <p:txBody>
          <a:bodyPr wrap="square">
            <a:spAutoFit/>
          </a:bodyPr>
          <a:lstStyle/>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that you may use:</a:t>
            </a:r>
          </a:p>
          <a:p>
            <a:pPr marL="914400" lvl="1"/>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your weakness to be a blessing,</a:t>
            </a:r>
          </a:p>
          <a:p>
            <a:pPr marL="914400" lvl="1"/>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your hope to be a force of change,</a:t>
            </a:r>
          </a:p>
          <a:p>
            <a:pPr marL="914400" lvl="1"/>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your audacious determination to usher in the New Age</a:t>
            </a:r>
          </a:p>
          <a:p>
            <a:pPr marL="457200" marR="0">
              <a:spcBef>
                <a:spcPts val="0"/>
              </a:spcBef>
              <a:spcAft>
                <a:spcPts val="0"/>
              </a:spcAft>
            </a:pPr>
            <a:endParaRPr lang="en-SG"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the blessing of Almighty God,</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Father, Son and Holy Spirit</a:t>
            </a:r>
          </a:p>
          <a:p>
            <a:pPr marL="457200" marR="0">
              <a:spcBef>
                <a:spcPts val="0"/>
              </a:spcBef>
              <a:spcAft>
                <a:spcPts val="0"/>
              </a:spcAft>
            </a:pPr>
            <a:r>
              <a:rPr lang="en-SG" sz="2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[Creator, Redeemer, and </a:t>
            </a:r>
            <a:r>
              <a:rPr lang="en-SG" sz="2600" i="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Sustainer</a:t>
            </a:r>
            <a:r>
              <a:rPr lang="en-SG" sz="2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be with you,</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all whom you love</a:t>
            </a: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now and always. </a:t>
            </a:r>
            <a:r>
              <a:rPr lang="en-SG"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Amen.</a:t>
            </a:r>
          </a:p>
        </p:txBody>
      </p:sp>
      <p:pic>
        <p:nvPicPr>
          <p:cNvPr id="8" name="Picture 7">
            <a:extLst>
              <a:ext uri="{FF2B5EF4-FFF2-40B4-BE49-F238E27FC236}">
                <a16:creationId xmlns:a16="http://schemas.microsoft.com/office/drawing/2014/main" id="{351EF909-06FC-ABE4-C59E-FC0F88A27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944" y="214243"/>
            <a:ext cx="1866316" cy="669678"/>
          </a:xfrm>
          <a:prstGeom prst="rect">
            <a:avLst/>
          </a:prstGeom>
        </p:spPr>
      </p:pic>
      <p:sp>
        <p:nvSpPr>
          <p:cNvPr id="10" name="TextBox 9">
            <a:extLst>
              <a:ext uri="{FF2B5EF4-FFF2-40B4-BE49-F238E27FC236}">
                <a16:creationId xmlns:a16="http://schemas.microsoft.com/office/drawing/2014/main" id="{F4406F6B-1038-A2E1-C692-0BA267E3C1DD}"/>
              </a:ext>
            </a:extLst>
          </p:cNvPr>
          <p:cNvSpPr txBox="1"/>
          <p:nvPr/>
        </p:nvSpPr>
        <p:spPr>
          <a:xfrm>
            <a:off x="1524000" y="6105958"/>
            <a:ext cx="10526484" cy="374077"/>
          </a:xfrm>
          <a:prstGeom prst="rect">
            <a:avLst/>
          </a:prstGeom>
          <a:noFill/>
        </p:spPr>
        <p:txBody>
          <a:bodyPr wrap="square">
            <a:spAutoFit/>
          </a:bodyPr>
          <a:lstStyle/>
          <a:p>
            <a:pPr marL="0" marR="0" algn="just">
              <a:lnSpc>
                <a:spcPct val="107000"/>
              </a:lnSpc>
              <a:spcBef>
                <a:spcPts val="0"/>
              </a:spcBef>
              <a:spcAft>
                <a:spcPts val="800"/>
              </a:spcAft>
            </a:pPr>
            <a:r>
              <a:rPr lang="en-GB"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[CWM Publication, </a:t>
            </a:r>
            <a:r>
              <a:rPr lang="en-GB"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From the End of the World: Prayers in Defiance of Empire</a:t>
            </a:r>
            <a:r>
              <a:rPr lang="en-GB"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(Abingdon Press, 2020)]</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1728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DDA1C102-9E5D-7D39-FB19-639490F5577F}"/>
              </a:ext>
            </a:extLst>
          </p:cNvPr>
          <p:cNvSpPr txBox="1">
            <a:spLocks noGrp="1"/>
          </p:cNvSpPr>
          <p:nvPr>
            <p:ph idx="1"/>
          </p:nvPr>
        </p:nvSpPr>
        <p:spPr>
          <a:xfrm>
            <a:off x="1010599" y="3257006"/>
            <a:ext cx="10321023" cy="3000821"/>
          </a:xfrm>
          <a:prstGeom prst="rect">
            <a:avLst/>
          </a:prstGeom>
          <a:noFill/>
        </p:spPr>
        <p:txBody>
          <a:bodyPr wrap="square">
            <a:spAutoFit/>
          </a:bodyPr>
          <a:lstStyle/>
          <a:p>
            <a:pPr algn="just">
              <a:spcBef>
                <a:spcPts val="0"/>
              </a:spcBef>
              <a:buFont typeface="Wingdings" panose="05000000000000000000" pitchFamily="2"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CWM Sunday follows the tradition of inviting its member churches to join in worship, reflecting on ‘Displacement and Trauma’ in the light of CWM overarching theme of </a:t>
            </a:r>
            <a:r>
              <a:rPr lang="en-GB" sz="2400" i="1" dirty="0">
                <a:effectLst/>
                <a:latin typeface="Arial" panose="020B0604020202020204" pitchFamily="34" charset="0"/>
                <a:ea typeface="Calibri" panose="020F0502020204030204" pitchFamily="34" charset="0"/>
                <a:cs typeface="Arial" panose="020B0604020202020204" pitchFamily="34" charset="0"/>
              </a:rPr>
              <a:t>Rising to Life</a:t>
            </a:r>
            <a:r>
              <a:rPr lang="en-GB" sz="2400" dirty="0">
                <a:effectLst/>
                <a:latin typeface="Arial" panose="020B0604020202020204" pitchFamily="34" charset="0"/>
                <a:ea typeface="Calibri" panose="020F0502020204030204" pitchFamily="34" charset="0"/>
                <a:cs typeface="Arial" panose="020B0604020202020204" pitchFamily="34" charset="0"/>
              </a:rPr>
              <a:t>. </a:t>
            </a:r>
          </a:p>
          <a:p>
            <a:pPr marR="0" algn="just">
              <a:spcBef>
                <a:spcPts val="0"/>
              </a:spcBef>
              <a:spcAft>
                <a:spcPts val="0"/>
              </a:spcAft>
              <a:buFont typeface="Wingdings" panose="05000000000000000000" pitchFamily="2" charset="2"/>
              <a:buChar char="§"/>
            </a:pPr>
            <a:endParaRPr lang="en-GB" sz="24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Font typeface="Wingdings" panose="05000000000000000000" pitchFamily="2" charset="2"/>
              <a:buChar char="§"/>
            </a:pPr>
            <a:r>
              <a:rPr lang="en-GB" sz="2400" dirty="0">
                <a:effectLst/>
                <a:latin typeface="Arial" panose="020B0604020202020204" pitchFamily="34" charset="0"/>
                <a:ea typeface="Calibri" panose="020F0502020204030204" pitchFamily="34" charset="0"/>
                <a:cs typeface="Arial" panose="020B0604020202020204" pitchFamily="34" charset="0"/>
              </a:rPr>
              <a:t>This liturgy is prepared in a way that will invite various contexts to find roots that could connect them to others and their realities. It is also prepared in the context of CWM celebrating 45 years!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indent="0" algn="just">
              <a:spcBef>
                <a:spcPts val="0"/>
              </a:spcBef>
              <a:spcAft>
                <a:spcPts val="0"/>
              </a:spcAft>
              <a:buNone/>
            </a:pPr>
            <a:endParaRPr lang="en-US" sz="2400" dirty="0">
              <a:effectLst/>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GB" sz="1800" dirty="0">
                <a:effectLst/>
                <a:ea typeface="Calibri" panose="020F0502020204030204" pitchFamily="34" charset="0"/>
                <a:cs typeface="Times New Roman" panose="02020603050405020304" pitchFamily="18" charset="0"/>
              </a:rPr>
              <a:t> </a:t>
            </a:r>
            <a:endParaRPr lang="en-US" sz="1600" dirty="0">
              <a:effectLs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5DE84E67-188A-4BF7-19BD-8BFA7D40ED9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37259" y="1079568"/>
            <a:ext cx="2382543" cy="158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BFAA556-2B08-D0BA-ADA1-8F6F4019F50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4947" y="1079567"/>
            <a:ext cx="2388897" cy="1592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9CA15E22-D2B6-2229-3391-8ECFB3045E3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216831" y="1079567"/>
            <a:ext cx="2388897" cy="1588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413B9AC0-FD4B-C090-A037-E69715EDD00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802757" y="1079567"/>
            <a:ext cx="2382545" cy="1588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B87465E4-CDFC-8862-5793-9D3EB4535C9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362720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434635-9BA2-8268-14F7-4D80E6167FA5}"/>
              </a:ext>
            </a:extLst>
          </p:cNvPr>
          <p:cNvSpPr/>
          <p:nvPr/>
        </p:nvSpPr>
        <p:spPr>
          <a:xfrm>
            <a:off x="0" y="0"/>
            <a:ext cx="8043169" cy="6858000"/>
          </a:xfrm>
          <a:prstGeom prst="rect">
            <a:avLst/>
          </a:prstGeom>
          <a:solidFill>
            <a:srgbClr val="B326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6" name="Picture 35">
            <a:extLst>
              <a:ext uri="{FF2B5EF4-FFF2-40B4-BE49-F238E27FC236}">
                <a16:creationId xmlns:a16="http://schemas.microsoft.com/office/drawing/2014/main" id="{7D577F93-BFC6-06A5-03DE-A6E0A425C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512" y="923247"/>
            <a:ext cx="4741974" cy="30467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Content Placeholder 2">
            <a:extLst>
              <a:ext uri="{FF2B5EF4-FFF2-40B4-BE49-F238E27FC236}">
                <a16:creationId xmlns:a16="http://schemas.microsoft.com/office/drawing/2014/main" id="{DF0CF0E3-295D-6023-23A2-C187A70E3E83}"/>
              </a:ext>
            </a:extLst>
          </p:cNvPr>
          <p:cNvSpPr>
            <a:spLocks noGrp="1"/>
          </p:cNvSpPr>
          <p:nvPr>
            <p:ph idx="1"/>
          </p:nvPr>
        </p:nvSpPr>
        <p:spPr>
          <a:xfrm>
            <a:off x="8169011" y="4209200"/>
            <a:ext cx="4022989" cy="2324765"/>
          </a:xfrm>
        </p:spPr>
        <p:txBody>
          <a:bodyPr>
            <a:normAutofit/>
          </a:bodyPr>
          <a:lstStyle/>
          <a:p>
            <a:pPr marL="0" marR="0" lvl="0" indent="0">
              <a:spcBef>
                <a:spcPts val="0"/>
              </a:spcBef>
              <a:spcAft>
                <a:spcPts val="0"/>
              </a:spcAft>
              <a:buNone/>
            </a:pPr>
            <a:r>
              <a:rPr lang="en-GB" sz="2400" b="1" dirty="0">
                <a:effectLst/>
                <a:ea typeface="Calibri" panose="020F0502020204030204" pitchFamily="34" charset="0"/>
                <a:cs typeface="Times New Roman" panose="02020603050405020304" pitchFamily="18" charset="0"/>
              </a:rPr>
              <a:t>Deuteronomy 10:18 </a:t>
            </a:r>
            <a:endParaRPr lang="en-US" sz="2400" b="1" dirty="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1800" i="1" dirty="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GB" sz="2400" i="1" dirty="0">
                <a:solidFill>
                  <a:schemeClr val="accent2">
                    <a:lumMod val="75000"/>
                  </a:schemeClr>
                </a:solidFill>
                <a:effectLst/>
                <a:ea typeface="Calibri" panose="020F0502020204030204" pitchFamily="34" charset="0"/>
                <a:cs typeface="Times New Roman" panose="02020603050405020304" pitchFamily="18" charset="0"/>
              </a:rPr>
              <a:t>“He defends the cause of the fatherless and the widow, and loves the foreigner residing among you, giving them food and clothing”</a:t>
            </a:r>
          </a:p>
        </p:txBody>
      </p:sp>
      <p:sp>
        <p:nvSpPr>
          <p:cNvPr id="22" name="TextBox 21">
            <a:extLst>
              <a:ext uri="{FF2B5EF4-FFF2-40B4-BE49-F238E27FC236}">
                <a16:creationId xmlns:a16="http://schemas.microsoft.com/office/drawing/2014/main" id="{305815A3-6044-64B6-77AA-23AB4914F22E}"/>
              </a:ext>
            </a:extLst>
          </p:cNvPr>
          <p:cNvSpPr txBox="1"/>
          <p:nvPr/>
        </p:nvSpPr>
        <p:spPr>
          <a:xfrm>
            <a:off x="272143" y="704148"/>
            <a:ext cx="6432158" cy="1323439"/>
          </a:xfrm>
          <a:prstGeom prst="rect">
            <a:avLst/>
          </a:prstGeom>
          <a:noFill/>
        </p:spPr>
        <p:txBody>
          <a:bodyPr wrap="square">
            <a:spAutoFit/>
          </a:bodyPr>
          <a:lstStyle/>
          <a:p>
            <a:pPr marL="0" marR="0" lvl="0" indent="0" algn="ctr">
              <a:spcBef>
                <a:spcPts val="0"/>
              </a:spcBef>
              <a:spcAft>
                <a:spcPts val="0"/>
              </a:spcAft>
              <a:buNone/>
            </a:pPr>
            <a:r>
              <a:rPr lang="en-GB" sz="4000" b="1" dirty="0">
                <a:effectLst/>
                <a:latin typeface="Arial" panose="020B0604020202020204" pitchFamily="34" charset="0"/>
                <a:ea typeface="Adobe Fan Heiti Std B" panose="020B0700000000000000" pitchFamily="34" charset="-128"/>
                <a:cs typeface="Arial" panose="020B0604020202020204" pitchFamily="34" charset="0"/>
              </a:rPr>
              <a:t>Welcoming note and Overview of CWM </a:t>
            </a:r>
            <a:r>
              <a:rPr lang="en-GB" sz="3600" b="1" dirty="0">
                <a:effectLst/>
                <a:latin typeface="Arial" panose="020B0604020202020204" pitchFamily="34" charset="0"/>
                <a:ea typeface="Adobe Fan Heiti Std B" panose="020B0700000000000000" pitchFamily="34" charset="-128"/>
                <a:cs typeface="Arial" panose="020B0604020202020204" pitchFamily="34" charset="0"/>
              </a:rPr>
              <a:t>Sunday</a:t>
            </a:r>
            <a:endParaRPr lang="en-GB" sz="4000" b="1" dirty="0">
              <a:effectLst/>
              <a:latin typeface="Arial" panose="020B0604020202020204" pitchFamily="34" charset="0"/>
              <a:ea typeface="Adobe Fan Heiti Std B" panose="020B0700000000000000" pitchFamily="34" charset="-128"/>
              <a:cs typeface="Arial" panose="020B0604020202020204" pitchFamily="34" charset="0"/>
            </a:endParaRPr>
          </a:p>
        </p:txBody>
      </p:sp>
      <p:sp>
        <p:nvSpPr>
          <p:cNvPr id="25" name="TextBox 24">
            <a:extLst>
              <a:ext uri="{FF2B5EF4-FFF2-40B4-BE49-F238E27FC236}">
                <a16:creationId xmlns:a16="http://schemas.microsoft.com/office/drawing/2014/main" id="{4004DA42-3425-208F-E634-9A3324BC1EAF}"/>
              </a:ext>
            </a:extLst>
          </p:cNvPr>
          <p:cNvSpPr txBox="1"/>
          <p:nvPr/>
        </p:nvSpPr>
        <p:spPr>
          <a:xfrm>
            <a:off x="745725" y="2027587"/>
            <a:ext cx="5699463" cy="1323439"/>
          </a:xfrm>
          <a:prstGeom prst="rect">
            <a:avLst/>
          </a:prstGeom>
          <a:noFill/>
        </p:spPr>
        <p:txBody>
          <a:bodyPr wrap="square">
            <a:spAutoFit/>
          </a:bodyPr>
          <a:lstStyle/>
          <a:p>
            <a:pPr algn="ctr"/>
            <a:r>
              <a:rPr lang="en-GB" sz="2000" i="1" dirty="0">
                <a:solidFill>
                  <a:schemeClr val="bg1"/>
                </a:solidFill>
                <a:effectLst/>
                <a:ea typeface="Calibri" panose="020F0502020204030204" pitchFamily="34" charset="0"/>
                <a:cs typeface="Times New Roman" panose="02020603050405020304" pitchFamily="18" charset="0"/>
              </a:rPr>
              <a:t>A pre-recorded greeting and reflection from</a:t>
            </a:r>
          </a:p>
          <a:p>
            <a:pPr algn="ctr"/>
            <a:r>
              <a:rPr lang="en-GB" sz="2000" i="1" dirty="0">
                <a:solidFill>
                  <a:schemeClr val="bg1"/>
                </a:solidFill>
                <a:effectLst/>
                <a:ea typeface="Calibri" panose="020F0502020204030204" pitchFamily="34" charset="0"/>
                <a:cs typeface="Times New Roman" panose="02020603050405020304" pitchFamily="18" charset="0"/>
              </a:rPr>
              <a:t>GS Rev Dr </a:t>
            </a:r>
            <a:r>
              <a:rPr lang="en-GB" sz="2000" i="1" dirty="0" err="1">
                <a:solidFill>
                  <a:schemeClr val="bg1"/>
                </a:solidFill>
                <a:effectLst/>
                <a:ea typeface="Calibri" panose="020F0502020204030204" pitchFamily="34" charset="0"/>
                <a:cs typeface="Times New Roman" panose="02020603050405020304" pitchFamily="18" charset="0"/>
              </a:rPr>
              <a:t>Jooseop</a:t>
            </a:r>
            <a:r>
              <a:rPr lang="en-GB" sz="2000" i="1" dirty="0">
                <a:solidFill>
                  <a:schemeClr val="bg1"/>
                </a:solidFill>
                <a:effectLst/>
                <a:ea typeface="Calibri" panose="020F0502020204030204" pitchFamily="34" charset="0"/>
                <a:cs typeface="Times New Roman" panose="02020603050405020304" pitchFamily="18" charset="0"/>
              </a:rPr>
              <a:t> </a:t>
            </a:r>
            <a:r>
              <a:rPr lang="en-GB" sz="2000" i="1" dirty="0" err="1">
                <a:solidFill>
                  <a:schemeClr val="bg1"/>
                </a:solidFill>
                <a:effectLst/>
                <a:ea typeface="Calibri" panose="020F0502020204030204" pitchFamily="34" charset="0"/>
                <a:cs typeface="Times New Roman" panose="02020603050405020304" pitchFamily="18" charset="0"/>
              </a:rPr>
              <a:t>Keum</a:t>
            </a:r>
            <a:endParaRPr lang="en-GB" sz="2000" i="1" dirty="0">
              <a:solidFill>
                <a:schemeClr val="bg1"/>
              </a:solidFill>
              <a:effectLst/>
              <a:ea typeface="Calibri" panose="020F0502020204030204" pitchFamily="34" charset="0"/>
              <a:cs typeface="Times New Roman" panose="02020603050405020304" pitchFamily="18" charset="0"/>
            </a:endParaRPr>
          </a:p>
          <a:p>
            <a:pPr algn="ctr"/>
            <a:r>
              <a:rPr lang="en-GB" sz="2000" i="1" dirty="0">
                <a:solidFill>
                  <a:schemeClr val="bg1"/>
                </a:solidFill>
                <a:effectLst/>
                <a:ea typeface="Calibri" panose="020F0502020204030204" pitchFamily="34" charset="0"/>
                <a:cs typeface="Times New Roman" panose="02020603050405020304" pitchFamily="18" charset="0"/>
              </a:rPr>
              <a:t> </a:t>
            </a:r>
            <a:endParaRPr lang="en-GB" sz="2000" i="1" dirty="0">
              <a:solidFill>
                <a:schemeClr val="bg1"/>
              </a:solidFill>
              <a:ea typeface="Calibri" panose="020F0502020204030204" pitchFamily="34" charset="0"/>
              <a:cs typeface="Times New Roman" panose="02020603050405020304" pitchFamily="18" charset="0"/>
            </a:endParaRPr>
          </a:p>
          <a:p>
            <a:pPr marL="0" marR="0" lvl="0" indent="0" algn="ctr">
              <a:spcBef>
                <a:spcPts val="0"/>
              </a:spcBef>
              <a:spcAft>
                <a:spcPts val="0"/>
              </a:spcAft>
              <a:buNone/>
            </a:pPr>
            <a:endParaRPr lang="en-GB" sz="2000" b="1" i="1" dirty="0">
              <a:solidFill>
                <a:schemeClr val="accent2">
                  <a:lumMod val="60000"/>
                  <a:lumOff val="40000"/>
                </a:schemeClr>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A6544F89-DABE-0E19-4DE9-69F3BCE0E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1735"/>
            <a:ext cx="6189398" cy="4126266"/>
          </a:xfrm>
          <a:prstGeom prst="rect">
            <a:avLst/>
          </a:prstGeom>
        </p:spPr>
      </p:pic>
      <p:cxnSp>
        <p:nvCxnSpPr>
          <p:cNvPr id="26" name="Straight Connector 25">
            <a:extLst>
              <a:ext uri="{FF2B5EF4-FFF2-40B4-BE49-F238E27FC236}">
                <a16:creationId xmlns:a16="http://schemas.microsoft.com/office/drawing/2014/main" id="{7520B582-E37D-A608-91E1-EB0889E99963}"/>
              </a:ext>
            </a:extLst>
          </p:cNvPr>
          <p:cNvCxnSpPr>
            <a:cxnSpLocks/>
          </p:cNvCxnSpPr>
          <p:nvPr/>
        </p:nvCxnSpPr>
        <p:spPr>
          <a:xfrm>
            <a:off x="8256233" y="4664255"/>
            <a:ext cx="2567307"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3" name="Picture 32">
            <a:hlinkClick r:id="rId4"/>
            <a:extLst>
              <a:ext uri="{FF2B5EF4-FFF2-40B4-BE49-F238E27FC236}">
                <a16:creationId xmlns:a16="http://schemas.microsoft.com/office/drawing/2014/main" id="{343E2860-4C5A-81B8-BC21-6BCAEB3C581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090061" y="1775262"/>
            <a:ext cx="1128457" cy="1128457"/>
          </a:xfrm>
          <a:prstGeom prst="rect">
            <a:avLst/>
          </a:prstGeom>
        </p:spPr>
      </p:pic>
      <p:pic>
        <p:nvPicPr>
          <p:cNvPr id="34" name="Picture 33">
            <a:extLst>
              <a:ext uri="{FF2B5EF4-FFF2-40B4-BE49-F238E27FC236}">
                <a16:creationId xmlns:a16="http://schemas.microsoft.com/office/drawing/2014/main" id="{617460BA-0010-CD4A-8D91-7D6CC0DB98E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384831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6FD02F-A75F-64C3-700C-129F58044ABB}"/>
              </a:ext>
            </a:extLst>
          </p:cNvPr>
          <p:cNvSpPr/>
          <p:nvPr/>
        </p:nvSpPr>
        <p:spPr>
          <a:xfrm>
            <a:off x="0" y="0"/>
            <a:ext cx="4044183"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TextBox 16">
            <a:extLst>
              <a:ext uri="{FF2B5EF4-FFF2-40B4-BE49-F238E27FC236}">
                <a16:creationId xmlns:a16="http://schemas.microsoft.com/office/drawing/2014/main" id="{427602CF-3AD9-2EF5-D906-02BA3D3681B1}"/>
              </a:ext>
            </a:extLst>
          </p:cNvPr>
          <p:cNvSpPr txBox="1"/>
          <p:nvPr/>
        </p:nvSpPr>
        <p:spPr>
          <a:xfrm>
            <a:off x="3957139" y="1429186"/>
            <a:ext cx="7935686" cy="5201424"/>
          </a:xfrm>
          <a:prstGeom prst="rect">
            <a:avLst/>
          </a:prstGeom>
          <a:noFill/>
        </p:spPr>
        <p:txBody>
          <a:bodyPr wrap="square">
            <a:spAutoFit/>
          </a:bodyPr>
          <a:lstStyle/>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All: 	</a:t>
            </a:r>
            <a:r>
              <a:rPr lang="en-GB"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God you are our refuge</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One:	You are the shore in sight, </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you are the hands that reach out, </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you are the ground on which to rest</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All:	</a:t>
            </a:r>
            <a:r>
              <a:rPr lang="en-GB"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God you are our strength</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One:	You are the life we long for, </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you are the refusal to give up, </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you are the keys of home we carry with us</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All:	</a:t>
            </a:r>
            <a:r>
              <a:rPr lang="en-GB"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God you are help in time of trouble</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One:</a:t>
            </a:r>
            <a:r>
              <a:rPr lang="en-GB"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we call on you from the ruins and the rubble,</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we call on you from the wildness and the deep</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spcBef>
                <a:spcPts val="0"/>
              </a:spcBef>
              <a:spcAft>
                <a:spcPts val="0"/>
              </a:spcAft>
            </a:pPr>
            <a:r>
              <a:rPr lang="en-GB"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All:	</a:t>
            </a:r>
            <a:r>
              <a:rPr lang="en-GB"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We call on you to meet us in this place</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ECFFBCFC-6DA7-711B-96BE-F5C6F9058BCD}"/>
              </a:ext>
            </a:extLst>
          </p:cNvPr>
          <p:cNvSpPr txBox="1"/>
          <p:nvPr/>
        </p:nvSpPr>
        <p:spPr>
          <a:xfrm>
            <a:off x="4342962" y="549760"/>
            <a:ext cx="6738521" cy="707886"/>
          </a:xfrm>
          <a:prstGeom prst="rect">
            <a:avLst/>
          </a:prstGeom>
          <a:noFill/>
        </p:spPr>
        <p:txBody>
          <a:bodyPr wrap="square">
            <a:spAutoFit/>
          </a:bodyPr>
          <a:lstStyle/>
          <a:p>
            <a:pPr marL="0" marR="0" algn="just">
              <a:spcBef>
                <a:spcPts val="0"/>
              </a:spcBef>
              <a:spcAft>
                <a:spcPts val="0"/>
              </a:spcAft>
            </a:pPr>
            <a:r>
              <a:rPr lang="en-GB" sz="4000" b="1" dirty="0">
                <a:solidFill>
                  <a:srgbClr val="0082BD"/>
                </a:solidFill>
                <a:effectLst/>
                <a:latin typeface="Arial" panose="020B0604020202020204" pitchFamily="34" charset="0"/>
                <a:ea typeface="Calibri" panose="020F0502020204030204" pitchFamily="34" charset="0"/>
                <a:cs typeface="Arial" panose="020B0604020202020204" pitchFamily="34" charset="0"/>
              </a:rPr>
              <a:t>Gathering Words</a:t>
            </a:r>
            <a:endParaRPr lang="en-US" sz="3600" b="1" dirty="0">
              <a:solidFill>
                <a:srgbClr val="0082BD"/>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133B27A-DF4C-23F9-381E-AEF3A269375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 y="1542944"/>
            <a:ext cx="4044182" cy="3885870"/>
          </a:xfrm>
          <a:prstGeom prst="rect">
            <a:avLst/>
          </a:prstGeom>
        </p:spPr>
      </p:pic>
      <p:sp>
        <p:nvSpPr>
          <p:cNvPr id="11" name="TextBox 10">
            <a:extLst>
              <a:ext uri="{FF2B5EF4-FFF2-40B4-BE49-F238E27FC236}">
                <a16:creationId xmlns:a16="http://schemas.microsoft.com/office/drawing/2014/main" id="{73ED767D-4EDD-8C8A-FB44-B2C08FBD2BCD}"/>
              </a:ext>
            </a:extLst>
          </p:cNvPr>
          <p:cNvSpPr txBox="1"/>
          <p:nvPr/>
        </p:nvSpPr>
        <p:spPr>
          <a:xfrm>
            <a:off x="-735743" y="5583504"/>
            <a:ext cx="4555722" cy="734688"/>
          </a:xfrm>
          <a:prstGeom prst="rect">
            <a:avLst/>
          </a:prstGeom>
          <a:noFill/>
        </p:spPr>
        <p:txBody>
          <a:bodyPr wrap="square">
            <a:spAutoFit/>
          </a:bodyPr>
          <a:lstStyle/>
          <a:p>
            <a:pPr marL="914400" marR="0">
              <a:lnSpc>
                <a:spcPct val="107000"/>
              </a:lnSpc>
              <a:spcBef>
                <a:spcPts val="0"/>
              </a:spcBef>
              <a:spcAft>
                <a:spcPts val="0"/>
              </a:spcAft>
            </a:pPr>
            <a:r>
              <a:rPr lang="en-GB" sz="2000" b="1" dirty="0" err="1">
                <a:effectLst/>
                <a:latin typeface="Times New Roman" panose="02020603050405020304" pitchFamily="18" charset="0"/>
                <a:ea typeface="Calibri" panose="020F0502020204030204" pitchFamily="34" charset="0"/>
                <a:cs typeface="Times New Roman" panose="02020603050405020304" pitchFamily="18" charset="0"/>
              </a:rPr>
              <a:t>Tomasi</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000" b="1" dirty="0" err="1">
                <a:effectLst/>
                <a:latin typeface="Times New Roman" panose="02020603050405020304" pitchFamily="18" charset="0"/>
                <a:ea typeface="Calibri" panose="020F0502020204030204" pitchFamily="34" charset="0"/>
                <a:cs typeface="Times New Roman" panose="02020603050405020304" pitchFamily="18" charset="0"/>
              </a:rPr>
              <a:t>Domomate</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2000" b="1" i="1" dirty="0">
                <a:effectLst/>
                <a:latin typeface="Times New Roman" panose="02020603050405020304" pitchFamily="18" charset="0"/>
                <a:ea typeface="Calibri" panose="020F0502020204030204" pitchFamily="34" charset="0"/>
                <a:cs typeface="Times New Roman" panose="02020603050405020304" pitchFamily="18" charset="0"/>
              </a:rPr>
              <a:t> </a:t>
            </a:r>
          </a:p>
          <a:p>
            <a:pPr marL="914400" marR="0">
              <a:lnSpc>
                <a:spcPct val="107000"/>
              </a:lnSpc>
              <a:spcBef>
                <a:spcPts val="0"/>
              </a:spcBef>
              <a:spcAft>
                <a:spcPts val="0"/>
              </a:spcAft>
            </a:pPr>
            <a:r>
              <a:rPr lang="en-GB" sz="2000" b="1" i="1" dirty="0">
                <a:effectLst/>
                <a:latin typeface="Times New Roman" panose="02020603050405020304" pitchFamily="18" charset="0"/>
                <a:ea typeface="Calibri" panose="020F0502020204030204" pitchFamily="34" charset="0"/>
                <a:cs typeface="Times New Roman" panose="02020603050405020304" pitchFamily="18" charset="0"/>
              </a:rPr>
              <a:t>Inclusive community, </a:t>
            </a: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Fiji, 2016</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C228A56-9C70-F143-F9CF-BD3C7C9FBF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410575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EB30A9-D934-C745-470A-8EF3638876F4}"/>
              </a:ext>
            </a:extLst>
          </p:cNvPr>
          <p:cNvPicPr>
            <a:picLocks noChangeAspect="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92C769-D48E-7F25-BD8F-AAD638A62766}"/>
              </a:ext>
            </a:extLst>
          </p:cNvPr>
          <p:cNvSpPr txBox="1"/>
          <p:nvPr/>
        </p:nvSpPr>
        <p:spPr>
          <a:xfrm>
            <a:off x="971086" y="938681"/>
            <a:ext cx="10730884" cy="984885"/>
          </a:xfrm>
          <a:prstGeom prst="rect">
            <a:avLst/>
          </a:prstGeom>
          <a:noFill/>
        </p:spPr>
        <p:txBody>
          <a:bodyPr wrap="square">
            <a:spAutoFit/>
          </a:bodyPr>
          <a:lstStyle/>
          <a:p>
            <a:pPr marL="0" marR="0" algn="just">
              <a:spcBef>
                <a:spcPts val="0"/>
              </a:spcBef>
              <a:spcAft>
                <a:spcPts val="0"/>
              </a:spcAft>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Praying thanks</a:t>
            </a:r>
          </a:p>
          <a:p>
            <a:pPr marL="0" marR="0" algn="just">
              <a:spcBef>
                <a:spcPts val="0"/>
              </a:spcBef>
              <a:spcAft>
                <a:spcPts val="0"/>
              </a:spcAft>
            </a:pP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[can be read/said in parts by three voices alternating</a:t>
            </a:r>
            <a:r>
              <a:rPr lang="en-SG" sz="1800" i="1" dirty="0">
                <a:effectLst/>
                <a:latin typeface="Times New Roman" panose="02020603050405020304" pitchFamily="18" charset="0"/>
                <a:ea typeface="Calibri" panose="020F0502020204030204" pitchFamily="34" charset="0"/>
                <a:cs typeface="Times New Roman" panose="02020603050405020304" pitchFamily="18" charset="0"/>
              </a:rPr>
              <a:t>, pausing for silent contemplation after each petition</a:t>
            </a:r>
            <a:r>
              <a:rPr lang="en-GB" sz="18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BBF5CEB-CCE6-1955-D9AE-7D8BEDBF18E9}"/>
              </a:ext>
            </a:extLst>
          </p:cNvPr>
          <p:cNvSpPr txBox="1"/>
          <p:nvPr/>
        </p:nvSpPr>
        <p:spPr>
          <a:xfrm>
            <a:off x="1088571" y="2349307"/>
            <a:ext cx="10526485" cy="4001095"/>
          </a:xfrm>
          <a:prstGeom prst="rect">
            <a:avLst/>
          </a:prstGeom>
          <a:noFill/>
        </p:spPr>
        <p:txBody>
          <a:bodyPr wrap="square">
            <a:spAutoFit/>
          </a:bodyPr>
          <a:lstStyle/>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our life together as a CWM family</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rPr>
              <a:t>for all those who have given and received much in the life of CWM  </a:t>
            </a:r>
            <a:endParaRPr lang="en-US"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hearing God’s call and responding to the cries of the oppressed</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rPr>
              <a:t>for a commitment to remain bold, daring and steadfast in a world of injustices and empires</a:t>
            </a:r>
            <a:endParaRPr lang="en-US"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the commitment and daringness to walk and practice the way of abundant life for all</a:t>
            </a:r>
            <a:endParaRPr lang="en-US" sz="2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r>
              <a:rPr lang="en-SG"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rPr>
              <a:t>f</a:t>
            </a:r>
            <a:r>
              <a:rPr lang="en-GB" sz="2600" dirty="0">
                <a:solidFill>
                  <a:schemeClr val="bg1">
                    <a:lumMod val="85000"/>
                  </a:schemeClr>
                </a:solidFill>
                <a:effectLst/>
                <a:latin typeface="Arial" panose="020B0604020202020204" pitchFamily="34" charset="0"/>
                <a:ea typeface="Calibri" panose="020F0502020204030204" pitchFamily="34" charset="0"/>
                <a:cs typeface="Arial" panose="020B0604020202020204" pitchFamily="34" charset="0"/>
              </a:rPr>
              <a:t>or tears, water of life that runs down our faces and connect our lives</a:t>
            </a:r>
          </a:p>
          <a:p>
            <a:pPr marL="45720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55EBEDD-F9A7-5376-189E-99F71B6F61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Tree>
    <p:extLst>
      <p:ext uri="{BB962C8B-B14F-4D97-AF65-F5344CB8AC3E}">
        <p14:creationId xmlns:p14="http://schemas.microsoft.com/office/powerpoint/2010/main" val="2388599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F37D755-A8A1-D789-0275-39E149B1934F}"/>
              </a:ext>
            </a:extLst>
          </p:cNvPr>
          <p:cNvPicPr>
            <a:picLocks noChangeAspect="1"/>
          </p:cNvPicPr>
          <p:nvPr/>
        </p:nvPicPr>
        <p:blipFill rotWithShape="1">
          <a:blip r:embed="rId2" cstate="screen">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92C769-D48E-7F25-BD8F-AAD638A62766}"/>
              </a:ext>
            </a:extLst>
          </p:cNvPr>
          <p:cNvSpPr txBox="1"/>
          <p:nvPr/>
        </p:nvSpPr>
        <p:spPr>
          <a:xfrm>
            <a:off x="971086" y="938681"/>
            <a:ext cx="10730884" cy="707886"/>
          </a:xfrm>
          <a:prstGeom prst="rect">
            <a:avLst/>
          </a:prstGeom>
          <a:noFill/>
        </p:spPr>
        <p:txBody>
          <a:bodyPr wrap="square">
            <a:spAutoFit/>
          </a:bodyPr>
          <a:lstStyle/>
          <a:p>
            <a:pPr marL="0" marR="0" algn="just">
              <a:spcBef>
                <a:spcPts val="0"/>
              </a:spcBef>
              <a:spcAft>
                <a:spcPts val="0"/>
              </a:spcAft>
            </a:pPr>
            <a:r>
              <a:rPr lang="en-US" sz="4000" b="1" dirty="0">
                <a:solidFill>
                  <a:srgbClr val="0082BD"/>
                </a:solidFill>
                <a:effectLst/>
                <a:latin typeface="Arial" panose="020B0604020202020204" pitchFamily="34" charset="0"/>
                <a:ea typeface="Calibri" panose="020F0502020204030204" pitchFamily="34" charset="0"/>
                <a:cs typeface="Arial" panose="020B0604020202020204" pitchFamily="34" charset="0"/>
              </a:rPr>
              <a:t>Praying thanks</a:t>
            </a:r>
          </a:p>
        </p:txBody>
      </p:sp>
      <p:sp>
        <p:nvSpPr>
          <p:cNvPr id="5" name="TextBox 4">
            <a:extLst>
              <a:ext uri="{FF2B5EF4-FFF2-40B4-BE49-F238E27FC236}">
                <a16:creationId xmlns:a16="http://schemas.microsoft.com/office/drawing/2014/main" id="{6BBF5CEB-CCE6-1955-D9AE-7D8BEDBF18E9}"/>
              </a:ext>
            </a:extLst>
          </p:cNvPr>
          <p:cNvSpPr txBox="1"/>
          <p:nvPr/>
        </p:nvSpPr>
        <p:spPr>
          <a:xfrm>
            <a:off x="478480" y="2349307"/>
            <a:ext cx="10603003" cy="800219"/>
          </a:xfrm>
          <a:prstGeom prst="rect">
            <a:avLst/>
          </a:prstGeom>
          <a:noFill/>
        </p:spPr>
        <p:txBody>
          <a:bodyPr wrap="square">
            <a:spAutoFit/>
          </a:bodyPr>
          <a:lstStyle/>
          <a:p>
            <a:pPr marL="457200" marR="0">
              <a:spcBef>
                <a:spcPts val="0"/>
              </a:spcBef>
              <a:spcAft>
                <a:spcPts val="0"/>
              </a:spcAft>
            </a:pPr>
            <a:r>
              <a:rPr lang="en-US" sz="2600" dirty="0">
                <a:effectLst/>
                <a:latin typeface="Arial" panose="020B0604020202020204" pitchFamily="34" charset="0"/>
                <a:ea typeface="Calibri" panose="020F0502020204030204" pitchFamily="34" charset="0"/>
                <a:cs typeface="Arial" panose="020B0604020202020204" pitchFamily="34" charset="0"/>
              </a:rPr>
              <a:t> </a:t>
            </a:r>
            <a:endParaRPr lang="en-GB" sz="26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55EBEDD-F9A7-5376-189E-99F71B6F61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
        <p:nvSpPr>
          <p:cNvPr id="11" name="TextBox 10">
            <a:extLst>
              <a:ext uri="{FF2B5EF4-FFF2-40B4-BE49-F238E27FC236}">
                <a16:creationId xmlns:a16="http://schemas.microsoft.com/office/drawing/2014/main" id="{4759D889-46FC-39AB-2D83-857CE940DD07}"/>
              </a:ext>
            </a:extLst>
          </p:cNvPr>
          <p:cNvSpPr txBox="1"/>
          <p:nvPr/>
        </p:nvSpPr>
        <p:spPr>
          <a:xfrm>
            <a:off x="1058662" y="2349307"/>
            <a:ext cx="10730884" cy="2800767"/>
          </a:xfrm>
          <a:prstGeom prst="rect">
            <a:avLst/>
          </a:prstGeom>
          <a:noFill/>
        </p:spPr>
        <p:txBody>
          <a:bodyPr wrap="square">
            <a:spAutoFit/>
          </a:bodyPr>
          <a:lstStyle/>
          <a:p>
            <a:pPr marL="457200" marR="0" algn="just">
              <a:spcBef>
                <a:spcPts val="0"/>
              </a:spcBef>
              <a:spcAft>
                <a:spcPts val="0"/>
              </a:spcAft>
            </a:pPr>
            <a:r>
              <a:rPr lang="en-SG" sz="2600" dirty="0">
                <a:effectLst/>
                <a:latin typeface="Arial" panose="020B0604020202020204" pitchFamily="34" charset="0"/>
                <a:ea typeface="Calibri" panose="020F0502020204030204" pitchFamily="34" charset="0"/>
                <a:cs typeface="Arial" panose="020B0604020202020204" pitchFamily="34" charset="0"/>
              </a:rPr>
              <a:t>for the burden of God’s creation</a:t>
            </a:r>
          </a:p>
          <a:p>
            <a:pPr marL="457200" marR="0" algn="just">
              <a:spcBef>
                <a:spcPts val="0"/>
              </a:spcBef>
              <a:spcAft>
                <a:spcPts val="0"/>
              </a:spcAft>
            </a:pPr>
            <a:r>
              <a:rPr lang="en-SG" sz="26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for the spirit of solidarity</a:t>
            </a:r>
          </a:p>
          <a:p>
            <a:pPr marL="457200" marR="0" algn="just">
              <a:spcBef>
                <a:spcPts val="0"/>
              </a:spcBef>
              <a:spcAft>
                <a:spcPts val="0"/>
              </a:spcAft>
            </a:pPr>
            <a:r>
              <a:rPr lang="en-SG" sz="2600" dirty="0">
                <a:effectLst/>
                <a:latin typeface="Arial" panose="020B0604020202020204" pitchFamily="34" charset="0"/>
                <a:ea typeface="Calibri" panose="020F0502020204030204" pitchFamily="34" charset="0"/>
                <a:cs typeface="Arial" panose="020B0604020202020204" pitchFamily="34" charset="0"/>
              </a:rPr>
              <a:t>for when we are welcomed</a:t>
            </a:r>
          </a:p>
          <a:p>
            <a:pPr marL="457200" marR="0" algn="just">
              <a:spcBef>
                <a:spcPts val="0"/>
              </a:spcBef>
              <a:spcAft>
                <a:spcPts val="0"/>
              </a:spcAft>
            </a:pPr>
            <a:r>
              <a:rPr lang="en-SG" sz="26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for the hospitality of indigent people</a:t>
            </a:r>
          </a:p>
          <a:p>
            <a:pPr marL="457200" marR="0" algn="just">
              <a:spcBef>
                <a:spcPts val="0"/>
              </a:spcBef>
              <a:spcAft>
                <a:spcPts val="0"/>
              </a:spcAft>
            </a:pPr>
            <a:r>
              <a:rPr lang="en-SG" sz="2600" dirty="0">
                <a:effectLst/>
                <a:latin typeface="Arial" panose="020B0604020202020204" pitchFamily="34" charset="0"/>
                <a:ea typeface="Calibri" panose="020F0502020204030204" pitchFamily="34" charset="0"/>
                <a:cs typeface="Arial" panose="020B0604020202020204" pitchFamily="34" charset="0"/>
              </a:rPr>
              <a:t>for God’s goodness running through natural resources</a:t>
            </a:r>
          </a:p>
          <a:p>
            <a:pPr marL="457200" marR="0" algn="just">
              <a:spcBef>
                <a:spcPts val="0"/>
              </a:spcBef>
              <a:spcAft>
                <a:spcPts val="0"/>
              </a:spcAft>
            </a:pPr>
            <a:r>
              <a:rPr lang="en-SG" sz="26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for the ability to listen to wounded people</a:t>
            </a:r>
          </a:p>
          <a:p>
            <a:pPr marL="45720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996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CD5EF4-FF83-C6B6-D8A9-8F2B02E45DD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0" y="0"/>
            <a:ext cx="12190640" cy="6858000"/>
          </a:xfrm>
          <a:prstGeom prst="rect">
            <a:avLst/>
          </a:prstGeom>
        </p:spPr>
      </p:pic>
      <p:sp>
        <p:nvSpPr>
          <p:cNvPr id="3" name="TextBox 2">
            <a:extLst>
              <a:ext uri="{FF2B5EF4-FFF2-40B4-BE49-F238E27FC236}">
                <a16:creationId xmlns:a16="http://schemas.microsoft.com/office/drawing/2014/main" id="{4492C769-D48E-7F25-BD8F-AAD638A62766}"/>
              </a:ext>
            </a:extLst>
          </p:cNvPr>
          <p:cNvSpPr txBox="1"/>
          <p:nvPr/>
        </p:nvSpPr>
        <p:spPr>
          <a:xfrm>
            <a:off x="971086" y="938681"/>
            <a:ext cx="10730884" cy="707886"/>
          </a:xfrm>
          <a:prstGeom prst="rect">
            <a:avLst/>
          </a:prstGeom>
          <a:noFill/>
        </p:spPr>
        <p:txBody>
          <a:bodyPr wrap="square">
            <a:spAutoFit/>
          </a:bodyPr>
          <a:lstStyle/>
          <a:p>
            <a:pPr marL="0" marR="0" algn="just">
              <a:spcBef>
                <a:spcPts val="0"/>
              </a:spcBef>
              <a:spcAft>
                <a:spcPts val="0"/>
              </a:spcAft>
            </a:pPr>
            <a:r>
              <a:rPr lang="en-US" sz="40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Praying thanks</a:t>
            </a:r>
          </a:p>
        </p:txBody>
      </p:sp>
      <p:sp>
        <p:nvSpPr>
          <p:cNvPr id="5" name="TextBox 4">
            <a:extLst>
              <a:ext uri="{FF2B5EF4-FFF2-40B4-BE49-F238E27FC236}">
                <a16:creationId xmlns:a16="http://schemas.microsoft.com/office/drawing/2014/main" id="{6BBF5CEB-CCE6-1955-D9AE-7D8BEDBF18E9}"/>
              </a:ext>
            </a:extLst>
          </p:cNvPr>
          <p:cNvSpPr txBox="1"/>
          <p:nvPr/>
        </p:nvSpPr>
        <p:spPr>
          <a:xfrm>
            <a:off x="478480" y="2349307"/>
            <a:ext cx="10603003" cy="800219"/>
          </a:xfrm>
          <a:prstGeom prst="rect">
            <a:avLst/>
          </a:prstGeom>
          <a:noFill/>
        </p:spPr>
        <p:txBody>
          <a:bodyPr wrap="square">
            <a:spAutoFit/>
          </a:bodyPr>
          <a:lstStyle/>
          <a:p>
            <a:pPr marL="457200" marR="0">
              <a:spcBef>
                <a:spcPts val="0"/>
              </a:spcBef>
              <a:spcAft>
                <a:spcPts val="0"/>
              </a:spcAft>
            </a:pPr>
            <a:r>
              <a:rPr lang="en-US" sz="2600" dirty="0">
                <a:effectLst/>
                <a:latin typeface="Arial" panose="020B0604020202020204" pitchFamily="34" charset="0"/>
                <a:ea typeface="Calibri" panose="020F0502020204030204" pitchFamily="34" charset="0"/>
                <a:cs typeface="Arial" panose="020B0604020202020204" pitchFamily="34" charset="0"/>
              </a:rPr>
              <a:t> </a:t>
            </a:r>
            <a:endParaRPr lang="en-GB" sz="26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457200" marR="0">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55EBEDD-F9A7-5376-189E-99F71B6F613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218518" y="136693"/>
            <a:ext cx="1725930" cy="618719"/>
          </a:xfrm>
          <a:prstGeom prst="rect">
            <a:avLst/>
          </a:prstGeom>
        </p:spPr>
      </p:pic>
      <p:sp>
        <p:nvSpPr>
          <p:cNvPr id="11" name="TextBox 10">
            <a:extLst>
              <a:ext uri="{FF2B5EF4-FFF2-40B4-BE49-F238E27FC236}">
                <a16:creationId xmlns:a16="http://schemas.microsoft.com/office/drawing/2014/main" id="{4759D889-46FC-39AB-2D83-857CE940DD07}"/>
              </a:ext>
            </a:extLst>
          </p:cNvPr>
          <p:cNvSpPr txBox="1"/>
          <p:nvPr/>
        </p:nvSpPr>
        <p:spPr>
          <a:xfrm>
            <a:off x="1058662" y="2349307"/>
            <a:ext cx="10730884" cy="3200876"/>
          </a:xfrm>
          <a:prstGeom prst="rect">
            <a:avLst/>
          </a:prstGeom>
          <a:noFill/>
        </p:spPr>
        <p:txBody>
          <a:bodyPr wrap="square">
            <a:spAutoFit/>
          </a:bodyPr>
          <a:lstStyle/>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the chance to becoming better humans</a:t>
            </a:r>
          </a:p>
          <a:p>
            <a:pPr marL="457200" marR="0">
              <a:spcBef>
                <a:spcPts val="0"/>
              </a:spcBef>
              <a:spcAft>
                <a:spcPts val="0"/>
              </a:spcAft>
            </a:pPr>
            <a:r>
              <a:rPr lang="en-SG" sz="2600" dirty="0">
                <a:solidFill>
                  <a:schemeClr val="accent1">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for the activists, community workers, and prophets who give their lives, gifts and labour to the people of the world</a:t>
            </a:r>
          </a:p>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being together here</a:t>
            </a:r>
          </a:p>
          <a:p>
            <a:pPr marL="457200" marR="0" algn="just">
              <a:spcBef>
                <a:spcPts val="0"/>
              </a:spcBef>
              <a:spcAft>
                <a:spcPts val="0"/>
              </a:spcAft>
            </a:pPr>
            <a:r>
              <a:rPr lang="en-SG" sz="2600" dirty="0">
                <a:solidFill>
                  <a:schemeClr val="accent1">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for the noise of children</a:t>
            </a:r>
          </a:p>
          <a:p>
            <a:pPr marL="457200" marR="0" algn="just">
              <a:spcBef>
                <a:spcPts val="0"/>
              </a:spcBef>
              <a:spcAft>
                <a:spcPts val="0"/>
              </a:spcAft>
            </a:pPr>
            <a:r>
              <a:rPr lang="en-SG" sz="26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the spirit of resistance and rebellious people</a:t>
            </a:r>
          </a:p>
          <a:p>
            <a:pPr marL="457200" marR="0" algn="just">
              <a:spcBef>
                <a:spcPts val="0"/>
              </a:spcBef>
              <a:spcAft>
                <a:spcPts val="0"/>
              </a:spcAft>
            </a:pPr>
            <a:r>
              <a:rPr lang="en-SG" sz="2600" dirty="0">
                <a:solidFill>
                  <a:schemeClr val="accent1">
                    <a:lumMod val="20000"/>
                    <a:lumOff val="80000"/>
                  </a:schemeClr>
                </a:solidFill>
                <a:effectLst/>
                <a:latin typeface="Arial" panose="020B0604020202020204" pitchFamily="34" charset="0"/>
                <a:ea typeface="Calibri" panose="020F0502020204030204" pitchFamily="34" charset="0"/>
                <a:cs typeface="Arial" panose="020B0604020202020204" pitchFamily="34" charset="0"/>
              </a:rPr>
              <a:t>for clean water</a:t>
            </a:r>
          </a:p>
          <a:p>
            <a:pPr marL="45720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3912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2361</Words>
  <Application>Microsoft Office PowerPoint</Application>
  <PresentationFormat>Widescreen</PresentationFormat>
  <Paragraphs>216</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Adobe Fan Heiti Std B</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Singing   </vt:lpstr>
      <vt:lpstr>Interrupting our flow   </vt:lpstr>
      <vt:lpstr>Litany of and for Land</vt:lpstr>
      <vt:lpstr>Litany of and for Land</vt:lpstr>
      <vt:lpstr>Scripture Reading</vt:lpstr>
      <vt:lpstr>An act of renouncing  and affirmation </vt:lpstr>
      <vt:lpstr>An act of renouncing and affirmation </vt:lpstr>
      <vt:lpstr>An act of renouncing and affirmation </vt:lpstr>
      <vt:lpstr>An act of renouncing and affirmation </vt:lpstr>
      <vt:lpstr>An act of renouncing and affirmation </vt:lpstr>
      <vt:lpstr>Community Singing   </vt:lpstr>
      <vt:lpstr>PowerPoint Presentation</vt:lpstr>
      <vt:lpstr>PowerPoint Presentation</vt:lpstr>
      <vt:lpstr>Scripture Reading</vt:lpstr>
      <vt:lpstr>Praying for ourselves and others</vt:lpstr>
      <vt:lpstr>Praying for ourselves and others</vt:lpstr>
      <vt:lpstr>Praying for ourselves and others</vt:lpstr>
      <vt:lpstr>Praying for ourselves and others</vt:lpstr>
      <vt:lpstr>PowerPoint Presentation</vt:lpstr>
      <vt:lpstr>Community Singing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Agnes Ong</dc:creator>
  <cp:lastModifiedBy>Hui Jun Chia</cp:lastModifiedBy>
  <cp:revision>39</cp:revision>
  <dcterms:created xsi:type="dcterms:W3CDTF">2022-07-08T00:25:57Z</dcterms:created>
  <dcterms:modified xsi:type="dcterms:W3CDTF">2022-07-09T11:03:43Z</dcterms:modified>
</cp:coreProperties>
</file>